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354" r:id="rId2"/>
    <p:sldId id="469" r:id="rId3"/>
    <p:sldId id="468" r:id="rId4"/>
    <p:sldId id="467" r:id="rId5"/>
    <p:sldId id="860" r:id="rId6"/>
    <p:sldId id="861" r:id="rId7"/>
    <p:sldId id="812" r:id="rId8"/>
    <p:sldId id="435" r:id="rId9"/>
    <p:sldId id="267" r:id="rId10"/>
    <p:sldId id="268" r:id="rId11"/>
    <p:sldId id="356" r:id="rId12"/>
    <p:sldId id="833" r:id="rId13"/>
    <p:sldId id="834" r:id="rId14"/>
    <p:sldId id="836" r:id="rId15"/>
    <p:sldId id="345" r:id="rId16"/>
    <p:sldId id="359" r:id="rId17"/>
    <p:sldId id="346" r:id="rId18"/>
    <p:sldId id="357" r:id="rId19"/>
    <p:sldId id="358" r:id="rId20"/>
    <p:sldId id="270" r:id="rId21"/>
    <p:sldId id="466" r:id="rId22"/>
    <p:sldId id="825" r:id="rId23"/>
    <p:sldId id="855" r:id="rId24"/>
    <p:sldId id="272" r:id="rId25"/>
    <p:sldId id="274" r:id="rId26"/>
    <p:sldId id="863" r:id="rId27"/>
    <p:sldId id="360" r:id="rId28"/>
    <p:sldId id="361" r:id="rId29"/>
    <p:sldId id="362" r:id="rId30"/>
    <p:sldId id="277" r:id="rId31"/>
    <p:sldId id="856" r:id="rId32"/>
    <p:sldId id="829" r:id="rId33"/>
    <p:sldId id="827" r:id="rId34"/>
    <p:sldId id="862" r:id="rId35"/>
    <p:sldId id="828" r:id="rId36"/>
    <p:sldId id="838" r:id="rId37"/>
    <p:sldId id="837" r:id="rId38"/>
    <p:sldId id="841" r:id="rId39"/>
    <p:sldId id="842" r:id="rId40"/>
    <p:sldId id="844" r:id="rId41"/>
    <p:sldId id="845" r:id="rId42"/>
    <p:sldId id="846" r:id="rId43"/>
    <p:sldId id="847" r:id="rId44"/>
    <p:sldId id="848" r:id="rId45"/>
    <p:sldId id="849" r:id="rId46"/>
    <p:sldId id="353" r:id="rId47"/>
    <p:sldId id="328" r:id="rId48"/>
    <p:sldId id="329" r:id="rId49"/>
    <p:sldId id="351" r:id="rId50"/>
    <p:sldId id="850" r:id="rId51"/>
    <p:sldId id="851" r:id="rId52"/>
    <p:sldId id="852" r:id="rId53"/>
    <p:sldId id="853" r:id="rId54"/>
    <p:sldId id="854" r:id="rId55"/>
    <p:sldId id="857" r:id="rId56"/>
    <p:sldId id="864" r:id="rId57"/>
    <p:sldId id="858" r:id="rId58"/>
    <p:sldId id="323" r:id="rId59"/>
    <p:sldId id="324" r:id="rId60"/>
    <p:sldId id="325" r:id="rId61"/>
    <p:sldId id="355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00"/>
    <a:srgbClr val="E296F9"/>
    <a:srgbClr val="1500FF"/>
    <a:srgbClr val="C429D9"/>
    <a:srgbClr val="CCDDEA"/>
    <a:srgbClr val="660064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3"/>
    <p:restoredTop sz="94733"/>
  </p:normalViewPr>
  <p:slideViewPr>
    <p:cSldViewPr snapToGrid="0" snapToObjects="1">
      <p:cViewPr>
        <p:scale>
          <a:sx n="95" d="100"/>
          <a:sy n="95" d="100"/>
        </p:scale>
        <p:origin x="624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Let's just jump straight into it!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7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1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0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program before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11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output? discuss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get here step by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summarize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understand how to read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2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straight to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3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EFAB0-C925-094D-A5C3-D4CF669299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5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512207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399B7-2B45-BE48-B49B-23F4495BC0D6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2E677C-ABB0-CF4C-A506-22349FA80D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507" y="5590677"/>
            <a:ext cx="950495" cy="12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5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007ABC-D176-5E49-939B-010207401C4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BC8EB1-33FC-464F-9E7B-D99AEDF7ABDC}"/>
              </a:ext>
            </a:extLst>
          </p:cNvPr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4191828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4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28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6459789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9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1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8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2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81"/>
            <a:ext cx="5800725" cy="5757423"/>
          </a:xfrm>
        </p:spPr>
        <p:txBody>
          <a:bodyPr vert="eaVert" lIns="45720" tIns="0" rIns="45720" bIns="0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9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869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82" y="1113425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56328" y="5461254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4" y="3191820"/>
            <a:ext cx="8272913" cy="2945332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46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140CA8-4A28-684A-BF27-BCB491A6560B}"/>
              </a:ext>
            </a:extLst>
          </p:cNvPr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28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7"/>
            <a:ext cx="8272914" cy="4779559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 marL="345281" indent="-195263">
              <a:buFont typeface="Arial" panose="020B0604020202020204" pitchFamily="34" charset="0"/>
              <a:buChar char="•"/>
              <a:tabLst/>
              <a:defRPr sz="21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0CAFA-A2DA-5B46-A911-4F2114257DBD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5685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4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5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9983" y="270215"/>
            <a:ext cx="8296976" cy="717444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983" y="1158940"/>
            <a:ext cx="4037798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4349" y="1158940"/>
            <a:ext cx="4042610" cy="4710158"/>
          </a:xfrm>
        </p:spPr>
        <p:txBody>
          <a:bodyPr/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350">
                <a:latin typeface="+mj-lt"/>
              </a:defRPr>
            </a:lvl4pPr>
            <a:lvl5pPr>
              <a:defRPr sz="13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D2A89-FC98-E046-8A04-B0D8C123C5E4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01614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62014" y="286151"/>
            <a:ext cx="8260883" cy="735373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4" y="1165531"/>
            <a:ext cx="403779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14" y="1901813"/>
            <a:ext cx="403779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2318" y="1165531"/>
            <a:ext cx="4030579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2318" y="1901813"/>
            <a:ext cx="4030579" cy="407116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7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1ED54-346D-A54C-9F57-253E3C824683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25756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012" y="1133348"/>
            <a:ext cx="8272914" cy="4822089"/>
          </a:xfrm>
        </p:spPr>
        <p:txBody>
          <a:bodyPr>
            <a:normAutofit/>
          </a:bodyPr>
          <a:lstStyle>
            <a:lvl1pPr marL="0" indent="0">
              <a:buNone/>
              <a:tabLst>
                <a:tab pos="678622" algn="l"/>
              </a:tabLst>
              <a:defRPr sz="2100">
                <a:latin typeface="+mj-lt"/>
              </a:defRPr>
            </a:lvl1pPr>
            <a:lvl2pPr marL="150869" indent="0">
              <a:buNone/>
              <a:defRPr sz="2100">
                <a:latin typeface="+mj-lt"/>
              </a:defRPr>
            </a:lvl2pPr>
            <a:lvl3pPr marL="288022" indent="0">
              <a:buNone/>
              <a:defRPr sz="2100">
                <a:latin typeface="+mj-lt"/>
              </a:defRPr>
            </a:lvl3pPr>
            <a:lvl4pPr marL="425175" indent="0">
              <a:buNone/>
              <a:defRPr sz="2100">
                <a:latin typeface="+mj-lt"/>
              </a:defRPr>
            </a:lvl4pPr>
            <a:lvl5pPr marL="562328" indent="0">
              <a:buNone/>
              <a:defRPr sz="2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ACE9C-583B-7C4A-BB2E-7153F7E46EA8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992E6-2696-8040-B714-66D38AA9DD05}"/>
              </a:ext>
            </a:extLst>
          </p:cNvPr>
          <p:cNvSpPr txBox="1"/>
          <p:nvPr/>
        </p:nvSpPr>
        <p:spPr>
          <a:xfrm>
            <a:off x="8227424" y="5329287"/>
            <a:ext cx="59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🙆</a:t>
            </a:r>
          </a:p>
        </p:txBody>
      </p:sp>
    </p:spTree>
    <p:extLst>
      <p:ext uri="{BB962C8B-B14F-4D97-AF65-F5344CB8AC3E}">
        <p14:creationId xmlns:p14="http://schemas.microsoft.com/office/powerpoint/2010/main" val="337003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ample/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marL="0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47" y="1133348"/>
            <a:ext cx="8251244" cy="1907115"/>
          </a:xfrm>
        </p:spPr>
        <p:txBody>
          <a:bodyPr/>
          <a:lstStyle>
            <a:lvl1pPr marL="0" indent="0">
              <a:buNone/>
              <a:tabLst>
                <a:tab pos="335738" algn="l"/>
              </a:tabLst>
              <a:defRPr sz="2100">
                <a:latin typeface="+mj-lt"/>
              </a:defRPr>
            </a:lvl1pPr>
            <a:lvl2pPr>
              <a:defRPr sz="1500">
                <a:latin typeface="+mj-lt"/>
              </a:defRPr>
            </a:lvl2pPr>
            <a:lvl3pPr>
              <a:defRPr sz="135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2013" y="3211742"/>
            <a:ext cx="8272913" cy="3043676"/>
          </a:xfrm>
        </p:spPr>
        <p:txBody>
          <a:bodyPr/>
          <a:lstStyle>
            <a:lvl1pPr marL="0" indent="0">
              <a:buNone/>
              <a:tabLst>
                <a:tab pos="380981" algn="l"/>
              </a:tabLst>
              <a:defRPr sz="2100">
                <a:latin typeface="+mj-lt"/>
              </a:defRPr>
            </a:lvl1pPr>
            <a:lvl2pPr marL="150869" indent="0">
              <a:buNone/>
              <a:defRPr sz="1500">
                <a:latin typeface="+mj-lt"/>
              </a:defRPr>
            </a:lvl2pPr>
            <a:lvl3pPr marL="288022" indent="0">
              <a:buNone/>
              <a:defRPr sz="1350">
                <a:latin typeface="+mj-lt"/>
              </a:defRPr>
            </a:lvl3pPr>
            <a:lvl4pPr marL="425175" indent="0">
              <a:buNone/>
              <a:defRPr sz="1200">
                <a:latin typeface="+mj-lt"/>
              </a:defRPr>
            </a:lvl4pPr>
            <a:lvl5pPr marL="562328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670B1-1332-C246-B00D-EF38F2B04C65}"/>
              </a:ext>
            </a:extLst>
          </p:cNvPr>
          <p:cNvSpPr/>
          <p:nvPr/>
        </p:nvSpPr>
        <p:spPr>
          <a:xfrm>
            <a:off x="0" y="6288509"/>
            <a:ext cx="9144000" cy="569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3564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6334320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12" y="228003"/>
            <a:ext cx="8272914" cy="73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12" y="1190848"/>
            <a:ext cx="8272914" cy="47220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645978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6459789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75722" y="962067"/>
            <a:ext cx="827291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698861" indent="-13691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tabLst>
          <a:tab pos="2785925" algn="l"/>
        </a:tabLst>
        <a:defRPr sz="135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ge result for star wars lady her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37057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808038" y="2247900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326" y="1977138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158551-A3C5-384A-B6F6-1A014BC36E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581921" y="928387"/>
            <a:ext cx="5649303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printAverage1();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printAverage2();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printAverage1()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5.0;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10.2;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printAverage2() {</a:t>
            </a: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a = 6;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</a:rPr>
              <a:t>// int 6 </a:t>
            </a:r>
            <a:r>
              <a:rPr kumimoji="1" lang="en-US" sz="1800" dirty="0">
                <a:solidFill>
                  <a:srgbClr val="00B050"/>
                </a:solidFill>
                <a:latin typeface="Courier New" charset="0"/>
                <a:sym typeface="Wingdings" pitchFamily="2" charset="2"/>
              </a:rPr>
              <a:t> double 12.0</a:t>
            </a:r>
            <a:endParaRPr kumimoji="1" lang="en-US" sz="1800" dirty="0">
              <a:solidFill>
                <a:srgbClr val="00B05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   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b = 18.0;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mid = sum / 2;</a:t>
            </a:r>
          </a:p>
          <a:p>
            <a:pPr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(mid);</a:t>
            </a:r>
            <a:endParaRPr lang="en-US" sz="1800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CDEBC-1120-8B43-A689-4B1E78D6D8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168" y="1296343"/>
            <a:ext cx="1465201" cy="1129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E0A877-30A2-E34E-83A5-CFC0BF89ED9D}"/>
              </a:ext>
            </a:extLst>
          </p:cNvPr>
          <p:cNvSpPr txBox="1"/>
          <p:nvPr/>
        </p:nvSpPr>
        <p:spPr bwMode="auto">
          <a:xfrm>
            <a:off x="6192893" y="1561087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991B6-B7C3-9041-A124-DCA80A2291EA}"/>
              </a:ext>
            </a:extLst>
          </p:cNvPr>
          <p:cNvSpPr txBox="1"/>
          <p:nvPr/>
        </p:nvSpPr>
        <p:spPr bwMode="auto">
          <a:xfrm>
            <a:off x="5822066" y="3719475"/>
            <a:ext cx="298517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But wait…I thought</a:t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methods help reuse code!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E3BB9-3403-8A45-A3C8-4D18B15DCE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80" y="4693807"/>
            <a:ext cx="1239066" cy="1206212"/>
          </a:xfrm>
          <a:prstGeom prst="rect">
            <a:avLst/>
          </a:prstGeom>
        </p:spPr>
      </p:pic>
      <p:pic>
        <p:nvPicPr>
          <p:cNvPr id="11" name="Picture 2" descr="mage result for big red x">
            <a:extLst>
              <a:ext uri="{FF2B5EF4-FFF2-40B4-BE49-F238E27FC236}">
                <a16:creationId xmlns:a16="http://schemas.microsoft.com/office/drawing/2014/main" id="{3F789328-1EB1-4541-A829-29B0B560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1548" y="4693807"/>
            <a:ext cx="1206212" cy="12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EC2FC0-CF91-7742-8E30-0367325A940B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22123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are Ovens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66954" y="3045874"/>
            <a:ext cx="84109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B977-FCEE-2E48-9CEA-B8C80D7086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753" y="3768327"/>
            <a:ext cx="2199191" cy="763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880677" y="4609421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77558" y="4531954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2D98A9-EB9C-B547-89E0-7251F4239E69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</p:spTree>
    <p:extLst>
      <p:ext uri="{BB962C8B-B14F-4D97-AF65-F5344CB8AC3E}">
        <p14:creationId xmlns:p14="http://schemas.microsoft.com/office/powerpoint/2010/main" val="25357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DB2F6-E981-1344-A455-76BDF335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350414" y="3644832"/>
            <a:ext cx="1256591" cy="150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4724A4-6D55-7A43-A7AC-609EDA8B1698}"/>
              </a:ext>
            </a:extLst>
          </p:cNvPr>
          <p:cNvSpPr/>
          <p:nvPr/>
        </p:nvSpPr>
        <p:spPr>
          <a:xfrm>
            <a:off x="5881868" y="241663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0F446-0407-A349-9875-0247E01486F0}"/>
              </a:ext>
            </a:extLst>
          </p:cNvPr>
          <p:cNvSpPr txBox="1"/>
          <p:nvPr/>
        </p:nvSpPr>
        <p:spPr bwMode="auto">
          <a:xfrm>
            <a:off x="575721" y="1672882"/>
            <a:ext cx="8202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don’t need a different oven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lahmacun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 Use the same one.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FA203-CD30-7E4D-B2F0-A79CF4192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98" y="3527804"/>
            <a:ext cx="1945724" cy="14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1CEC225-294A-3B47-ACAA-5079698C2237}"/>
              </a:ext>
            </a:extLst>
          </p:cNvPr>
          <p:cNvSpPr/>
          <p:nvPr/>
        </p:nvSpPr>
        <p:spPr>
          <a:xfrm>
            <a:off x="2895972" y="1346754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78F4E-1A70-1E47-8CFA-B1B5F4F8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37" y="2933683"/>
            <a:ext cx="2803325" cy="2803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814BD-36B2-424C-97A4-03A973CD4BA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Ovens are Methods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6E5C6-C633-3042-8052-EE19B52910C0}"/>
              </a:ext>
            </a:extLst>
          </p:cNvPr>
          <p:cNvSpPr txBox="1"/>
          <p:nvPr/>
        </p:nvSpPr>
        <p:spPr bwMode="auto">
          <a:xfrm>
            <a:off x="1276299" y="1045592"/>
            <a:ext cx="6799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Java methods can take in data and return other data!!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912AA-63ED-5B46-97CA-4AFDE1A42C81}"/>
              </a:ext>
            </a:extLst>
          </p:cNvPr>
          <p:cNvSpPr txBox="1"/>
          <p:nvPr/>
        </p:nvSpPr>
        <p:spPr bwMode="auto">
          <a:xfrm>
            <a:off x="3670149" y="4531954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2901E-AFD3-5145-AF80-77694CD0D561}"/>
              </a:ext>
            </a:extLst>
          </p:cNvPr>
          <p:cNvSpPr txBox="1"/>
          <p:nvPr/>
        </p:nvSpPr>
        <p:spPr bwMode="auto">
          <a:xfrm>
            <a:off x="1176956" y="5118355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D2EFC-736C-164A-ADDC-0B5090213AD1}"/>
              </a:ext>
            </a:extLst>
          </p:cNvPr>
          <p:cNvSpPr txBox="1"/>
          <p:nvPr/>
        </p:nvSpPr>
        <p:spPr bwMode="auto">
          <a:xfrm>
            <a:off x="6645463" y="5118355"/>
            <a:ext cx="1499449" cy="415498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4AB4148-0078-0543-9A5C-D70E602373BD}"/>
              </a:ext>
            </a:extLst>
          </p:cNvPr>
          <p:cNvSpPr/>
          <p:nvPr/>
        </p:nvSpPr>
        <p:spPr>
          <a:xfrm>
            <a:off x="1886673" y="2581154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BF4D8-BD19-3544-AFA1-9235BA76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 rot="20142681">
            <a:off x="459780" y="2791925"/>
            <a:ext cx="2181986" cy="2181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A1689B-4E9E-C341-AA87-94DAEB715CE3}"/>
              </a:ext>
            </a:extLst>
          </p:cNvPr>
          <p:cNvSpPr txBox="1"/>
          <p:nvPr/>
        </p:nvSpPr>
        <p:spPr bwMode="auto">
          <a:xfrm>
            <a:off x="3278925" y="6014833"/>
            <a:ext cx="2586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Not all inputs work.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CA8F7-C607-CE43-A898-A08B3ACEF1A5}"/>
              </a:ext>
            </a:extLst>
          </p:cNvPr>
          <p:cNvSpPr txBox="1"/>
          <p:nvPr/>
        </p:nvSpPr>
        <p:spPr bwMode="auto">
          <a:xfrm>
            <a:off x="227037" y="4127596"/>
            <a:ext cx="10492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Olive oil</a:t>
            </a:r>
          </a:p>
        </p:txBody>
      </p:sp>
    </p:spTree>
    <p:extLst>
      <p:ext uri="{BB962C8B-B14F-4D97-AF65-F5344CB8AC3E}">
        <p14:creationId xmlns:p14="http://schemas.microsoft.com/office/powerpoint/2010/main" val="4154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C386A5-3EEF-0844-B86C-B24BEBFBE65E}"/>
              </a:ext>
            </a:extLst>
          </p:cNvPr>
          <p:cNvSpPr/>
          <p:nvPr/>
        </p:nvSpPr>
        <p:spPr>
          <a:xfrm>
            <a:off x="568370" y="5149921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325F04-47D9-8D49-B00D-580797F35DC8}"/>
              </a:ext>
            </a:extLst>
          </p:cNvPr>
          <p:cNvSpPr/>
          <p:nvPr/>
        </p:nvSpPr>
        <p:spPr>
          <a:xfrm>
            <a:off x="2633601" y="2975586"/>
            <a:ext cx="1030532" cy="222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06FC6-B9A1-1441-899A-B1AF8A307B84}"/>
              </a:ext>
            </a:extLst>
          </p:cNvPr>
          <p:cNvSpPr txBox="1"/>
          <p:nvPr/>
        </p:nvSpPr>
        <p:spPr bwMode="auto">
          <a:xfrm>
            <a:off x="508908" y="4993642"/>
            <a:ext cx="605678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as input two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  <a:cs typeface="Calibri" panose="020F0502020204030204" pitchFamily="34" charset="0"/>
              </a:rPr>
              <a:t>s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and </a:t>
            </a:r>
            <a:r>
              <a:rPr lang="en-US" sz="2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Outputs   a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en-US" sz="21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Averages the two inputs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77B0D-890C-E644-9BC4-DD50CE90FCA3}"/>
              </a:ext>
            </a:extLst>
          </p:cNvPr>
          <p:cNvSpPr txBox="1"/>
          <p:nvPr/>
        </p:nvSpPr>
        <p:spPr>
          <a:xfrm>
            <a:off x="2123971" y="2509895"/>
            <a:ext cx="1930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method name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881CD2E-BFD0-FE41-8809-5C4845611366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AB9E20-C940-B34A-890D-4F851DAF421C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E7A90-193A-B84A-BED0-2BF85E58CE2E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4" grpId="0"/>
      <p:bldP spid="16" grpId="0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Algebra 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/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06FC6-B9A1-1441-899A-B1AF8A30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682" y="5079421"/>
                <a:ext cx="3295454" cy="523220"/>
              </a:xfrm>
              <a:prstGeom prst="rect">
                <a:avLst/>
              </a:prstGeom>
              <a:blipFill>
                <a:blip r:embed="rId2"/>
                <a:stretch>
                  <a:fillRect l="-769"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52F6D59-A079-064D-A771-2062143D39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1D890-3321-E046-8A27-5402AFD2CDF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/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5.0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,10.2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=7.6</m:t>
                    </m:r>
                  </m:oMath>
                </a14:m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12.0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7C4FFB-88C0-2648-A209-595DA47E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0038" y="5066312"/>
                <a:ext cx="2574423" cy="830997"/>
              </a:xfrm>
              <a:prstGeom prst="rect">
                <a:avLst/>
              </a:prstGeom>
              <a:blipFill>
                <a:blip r:embed="rId4"/>
                <a:stretch>
                  <a:fillRect l="-1970" b="-9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9F4A3D-2E30-624A-A47C-A111A665A171}"/>
              </a:ext>
            </a:extLst>
          </p:cNvPr>
          <p:cNvSpPr txBox="1"/>
          <p:nvPr/>
        </p:nvSpPr>
        <p:spPr bwMode="auto">
          <a:xfrm>
            <a:off x="370390" y="4548506"/>
            <a:ext cx="22197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definition: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589A41-30E0-0940-86AA-977D3095B33B}"/>
              </a:ext>
            </a:extLst>
          </p:cNvPr>
          <p:cNvSpPr txBox="1"/>
          <p:nvPr/>
        </p:nvSpPr>
        <p:spPr bwMode="auto">
          <a:xfrm>
            <a:off x="4909669" y="4548507"/>
            <a:ext cx="164423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calls: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9FF67A-0D02-6040-A8CC-D4E8A22F3992}"/>
              </a:ext>
            </a:extLst>
          </p:cNvPr>
          <p:cNvSpPr/>
          <p:nvPr/>
        </p:nvSpPr>
        <p:spPr>
          <a:xfrm>
            <a:off x="417025" y="1303800"/>
            <a:ext cx="497375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A412BA7-D0E5-7343-A48C-AA5AE56568C9}"/>
              </a:ext>
            </a:extLst>
          </p:cNvPr>
          <p:cNvSpPr/>
          <p:nvPr/>
        </p:nvSpPr>
        <p:spPr>
          <a:xfrm>
            <a:off x="417025" y="1854536"/>
            <a:ext cx="497375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0AB5581-7399-484E-92C8-E9305A68C0C9}"/>
              </a:ext>
            </a:extLst>
          </p:cNvPr>
          <p:cNvSpPr/>
          <p:nvPr/>
        </p:nvSpPr>
        <p:spPr>
          <a:xfrm>
            <a:off x="5023413" y="5183827"/>
            <a:ext cx="355140" cy="2893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31B4BFF-85D1-9745-BF09-BABABC219388}"/>
              </a:ext>
            </a:extLst>
          </p:cNvPr>
          <p:cNvSpPr/>
          <p:nvPr/>
        </p:nvSpPr>
        <p:spPr>
          <a:xfrm>
            <a:off x="5023413" y="5596032"/>
            <a:ext cx="355140" cy="289368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9F616F8-8BA6-324B-A0EC-29613B8AD75D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657E9927-4BC7-4C48-B809-1FF78826F839}"/>
              </a:ext>
            </a:extLst>
          </p:cNvPr>
          <p:cNvSpPr/>
          <p:nvPr/>
        </p:nvSpPr>
        <p:spPr>
          <a:xfrm flipH="1">
            <a:off x="475562" y="5159103"/>
            <a:ext cx="243119" cy="55895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 animBg="1"/>
      <p:bldP spid="21" grpId="0" animBg="1"/>
      <p:bldP spid="22" grpId="1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CE64AE-6C43-B64B-ADA9-05814A0D28D3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729573" y="2929958"/>
            <a:ext cx="884235" cy="276229"/>
          </a:xfrm>
          <a:prstGeom prst="rect">
            <a:avLst/>
          </a:prstGeom>
          <a:solidFill>
            <a:srgbClr val="E296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The Java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3546" y="2508452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958577" y="247661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D4BAC1-AD58-A046-BB93-217CEF33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BB6BC5-5BBC-3D41-8F14-4C99EDED4528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8F565B-4A8D-4A47-B3BD-50547265597B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304A5EC-1F0A-3C41-B125-0831E765BE0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F1C28-0AE1-284F-941E-812F136FD537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09FBDFA-2AEC-374A-8C5B-AEE46114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3775E36-18CB-DF40-AEB5-A422D4BE3D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FC1971-B0CB-C44C-B18C-5874A237EB5D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5D938A2-1148-E541-AC05-1455D322C21A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87A3995-B196-F141-8285-430596DDF6CB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8A355D-8BFE-E548-BC7F-30339F88A0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07953-EA11-274D-9389-17EF83607780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3000D4-68B5-9A47-AF02-0ACCBF75F775}"/>
              </a:ext>
            </a:extLst>
          </p:cNvPr>
          <p:cNvSpPr/>
          <p:nvPr/>
        </p:nvSpPr>
        <p:spPr>
          <a:xfrm>
            <a:off x="1933309" y="3497661"/>
            <a:ext cx="1030532" cy="276229"/>
          </a:xfrm>
          <a:prstGeom prst="rect">
            <a:avLst/>
          </a:prstGeom>
          <a:solidFill>
            <a:srgbClr val="E296F9">
              <a:alpha val="3451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72202-B42C-CC46-8384-9FE3646C70BB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4EF20-3E3D-B04D-90AC-284C46FE8A83}"/>
              </a:ext>
            </a:extLst>
          </p:cNvPr>
          <p:cNvSpPr txBox="1"/>
          <p:nvPr/>
        </p:nvSpPr>
        <p:spPr>
          <a:xfrm>
            <a:off x="3856146" y="3312225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method b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ody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1F0489D-BCCB-D347-90F2-0E4F362B0530}"/>
              </a:ext>
            </a:extLst>
          </p:cNvPr>
          <p:cNvSpPr/>
          <p:nvPr/>
        </p:nvSpPr>
        <p:spPr>
          <a:xfrm>
            <a:off x="3681136" y="3198168"/>
            <a:ext cx="175010" cy="688274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622CA-2E97-EE46-9206-2259711A5CD1}"/>
              </a:ext>
            </a:extLst>
          </p:cNvPr>
          <p:cNvSpPr txBox="1"/>
          <p:nvPr/>
        </p:nvSpPr>
        <p:spPr>
          <a:xfrm>
            <a:off x="1569742" y="3721186"/>
            <a:ext cx="168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344543-8FF1-E44F-92F9-6B5D2F905F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25D7D-3657-1B4D-81F9-4DCBD5322A0B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32D59-53B4-284D-9318-31408FC26403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17AEF66-C832-4642-A6B1-D3C6C667BD36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B1EB8C-9C9D-E840-A671-FDDE0C24F94A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E75871D-605A-C84E-A7D3-C48D30C6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6796E66-FF64-6D49-BF1C-06D3BC32B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963926-9308-8A4C-AF45-94EA11E4E944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8673D88-AFFF-014C-BC92-7B10603AB224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690AD5A-A397-8245-AE95-A8A9D4916524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BB59592-409A-6146-BCB0-9E4C18CA2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11418D-4061-0147-90A5-BC76FED02622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96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CF96D1F-EE97-9446-884A-3A1D61028886}"/>
              </a:ext>
            </a:extLst>
          </p:cNvPr>
          <p:cNvSpPr/>
          <p:nvPr/>
        </p:nvSpPr>
        <p:spPr>
          <a:xfrm>
            <a:off x="3787460" y="2929958"/>
            <a:ext cx="2486017" cy="276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0A5092-62BC-684E-841A-922D58AEF050}"/>
              </a:ext>
            </a:extLst>
          </p:cNvPr>
          <p:cNvSpPr txBox="1"/>
          <p:nvPr/>
        </p:nvSpPr>
        <p:spPr bwMode="auto">
          <a:xfrm>
            <a:off x="4051683" y="1327264"/>
            <a:ext cx="427720" cy="190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04CAA-49BD-0345-BBFA-FE594B2708B3}"/>
              </a:ext>
            </a:extLst>
          </p:cNvPr>
          <p:cNvSpPr txBox="1"/>
          <p:nvPr/>
        </p:nvSpPr>
        <p:spPr bwMode="auto">
          <a:xfrm>
            <a:off x="4708416" y="1322923"/>
            <a:ext cx="569640" cy="199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and Defining 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3D87D-8D3B-3142-ACE7-A42FB1583A17}"/>
              </a:ext>
            </a:extLst>
          </p:cNvPr>
          <p:cNvSpPr txBox="1"/>
          <p:nvPr/>
        </p:nvSpPr>
        <p:spPr bwMode="auto">
          <a:xfrm>
            <a:off x="555921" y="983681"/>
            <a:ext cx="6250429" cy="3139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mid1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(mid1);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mid2 = average(6, 18);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(mid2);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double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double</a:t>
            </a:r>
            <a:r>
              <a:rPr lang="en-US" sz="1800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sum / 2;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D4C9CA-0D63-154B-A46A-420C4CBC4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2878" y="2174655"/>
            <a:ext cx="1465201" cy="1129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4959B0-638F-214B-9F73-1600F31DA993}"/>
              </a:ext>
            </a:extLst>
          </p:cNvPr>
          <p:cNvSpPr txBox="1"/>
          <p:nvPr/>
        </p:nvSpPr>
        <p:spPr bwMode="auto">
          <a:xfrm>
            <a:off x="7157603" y="2439399"/>
            <a:ext cx="83227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7.6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E39CC-F9A2-4A4E-9DA7-FA9EB36DC3EC}"/>
              </a:ext>
            </a:extLst>
          </p:cNvPr>
          <p:cNvSpPr/>
          <p:nvPr/>
        </p:nvSpPr>
        <p:spPr>
          <a:xfrm>
            <a:off x="6667018" y="1234781"/>
            <a:ext cx="324091" cy="415498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005B0-FC77-4D47-9FA5-DC61E3EB43F7}"/>
              </a:ext>
            </a:extLst>
          </p:cNvPr>
          <p:cNvSpPr txBox="1"/>
          <p:nvPr/>
        </p:nvSpPr>
        <p:spPr bwMode="auto">
          <a:xfrm>
            <a:off x="2898937" y="1234781"/>
            <a:ext cx="4578309" cy="4154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method “call”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0DC57-CBC0-EA48-8A92-B1273039560A}"/>
              </a:ext>
            </a:extLst>
          </p:cNvPr>
          <p:cNvSpPr txBox="1"/>
          <p:nvPr/>
        </p:nvSpPr>
        <p:spPr>
          <a:xfrm>
            <a:off x="3985740" y="89177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arguments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3FA454-D4C0-BA4C-B2FE-A63622612858}"/>
              </a:ext>
            </a:extLst>
          </p:cNvPr>
          <p:cNvGrpSpPr>
            <a:grpSpLocks noChangeAspect="1"/>
          </p:cNvGrpSpPr>
          <p:nvPr/>
        </p:nvGrpSpPr>
        <p:grpSpPr>
          <a:xfrm>
            <a:off x="6401344" y="5575344"/>
            <a:ext cx="2344796" cy="1070693"/>
            <a:chOff x="1161527" y="2416634"/>
            <a:chExt cx="7271553" cy="33203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A7E424E-EC7D-374C-B043-99DED1ECA6C1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9950A7-193C-D64A-987F-2C43EB06FC98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4" cy="143116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A9EF98D-F523-4F48-B3BA-1AB90BEF8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5CBBEED-CD44-2047-9D9B-3AE4C7D9EB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EC0222-E70B-EF44-AAB6-7B6EE66D0DD7}"/>
                  </a:ext>
                </a:extLst>
              </p:cNvPr>
              <p:cNvSpPr txBox="1"/>
              <p:nvPr/>
            </p:nvSpPr>
            <p:spPr bwMode="auto">
              <a:xfrm>
                <a:off x="6334002" y="3435184"/>
                <a:ext cx="2099078" cy="1635638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5646856-E7DC-C841-A1AD-2648D99702F8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9ECBA14-3C55-7B45-AE46-B71BF70321E7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8FA4850-FFE5-0642-94F3-50B55C47D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F76E3-5A41-9542-8A2B-A516CCBFE3CE}"/>
                </a:ext>
              </a:extLst>
            </p:cNvPr>
            <p:cNvSpPr txBox="1"/>
            <p:nvPr/>
          </p:nvSpPr>
          <p:spPr bwMode="auto">
            <a:xfrm>
              <a:off x="3687056" y="3985896"/>
              <a:ext cx="1695169" cy="119037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32" name="Right Brace 31">
            <a:extLst>
              <a:ext uri="{FF2B5EF4-FFF2-40B4-BE49-F238E27FC236}">
                <a16:creationId xmlns:a16="http://schemas.microsoft.com/office/drawing/2014/main" id="{1D1296E9-FB26-6A4F-A3B3-0025955B3CE2}"/>
              </a:ext>
            </a:extLst>
          </p:cNvPr>
          <p:cNvSpPr/>
          <p:nvPr/>
        </p:nvSpPr>
        <p:spPr>
          <a:xfrm flipH="1">
            <a:off x="335615" y="2959776"/>
            <a:ext cx="220306" cy="1163225"/>
          </a:xfrm>
          <a:prstGeom prst="rightBrace">
            <a:avLst/>
          </a:prstGeom>
          <a:ln w="28575">
            <a:solidFill>
              <a:srgbClr val="C429D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6EC04-A41D-6B4D-BC40-EE1FBFC7A4FA}"/>
              </a:ext>
            </a:extLst>
          </p:cNvPr>
          <p:cNvSpPr txBox="1"/>
          <p:nvPr/>
        </p:nvSpPr>
        <p:spPr bwMode="auto">
          <a:xfrm>
            <a:off x="335615" y="4219287"/>
            <a:ext cx="2134752" cy="415498"/>
          </a:xfrm>
          <a:prstGeom prst="rect">
            <a:avLst/>
          </a:prstGeom>
          <a:solidFill>
            <a:schemeClr val="bg1"/>
          </a:solidFill>
          <a:ln>
            <a:solidFill>
              <a:srgbClr val="C429D9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rgbClr val="C429D9"/>
                </a:solidFill>
                <a:latin typeface="+mj-lt"/>
                <a:cs typeface="Calibri" panose="020F0502020204030204" pitchFamily="34" charset="0"/>
              </a:rPr>
              <a:t>method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51374-F694-274F-9810-A07E59A63AE4}"/>
              </a:ext>
            </a:extLst>
          </p:cNvPr>
          <p:cNvSpPr txBox="1"/>
          <p:nvPr/>
        </p:nvSpPr>
        <p:spPr bwMode="auto">
          <a:xfrm>
            <a:off x="791548" y="5092304"/>
            <a:ext cx="504336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rgbClr val="CCDDEA">
                    <a:lumMod val="50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arguments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: calling (with actual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 values)</a:t>
            </a:r>
          </a:p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vs</a:t>
            </a:r>
          </a:p>
          <a:p>
            <a:pPr algn="ctr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defining method input (any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665A2-EC86-D14B-8436-8AC6F272E997}"/>
              </a:ext>
            </a:extLst>
          </p:cNvPr>
          <p:cNvSpPr txBox="1"/>
          <p:nvPr/>
        </p:nvSpPr>
        <p:spPr>
          <a:xfrm>
            <a:off x="3958577" y="2476613"/>
            <a:ext cx="15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6172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0" grpId="0" animBg="1"/>
      <p:bldP spid="31" grpId="0" animBg="1"/>
      <p:bldP spid="17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Updating Variables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C3C88-123B-B947-A570-C8BA269AA919}"/>
              </a:ext>
            </a:extLst>
          </p:cNvPr>
          <p:cNvSpPr/>
          <p:nvPr/>
        </p:nvSpPr>
        <p:spPr>
          <a:xfrm>
            <a:off x="458863" y="1347939"/>
            <a:ext cx="4099633" cy="147732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42 – life;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15;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life = life / 2;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(life * 3);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74E9E-1B94-084D-A7F5-659DB92D5EF7}"/>
              </a:ext>
            </a:extLst>
          </p:cNvPr>
          <p:cNvSpPr txBox="1"/>
          <p:nvPr/>
        </p:nvSpPr>
        <p:spPr bwMode="auto">
          <a:xfrm>
            <a:off x="217722" y="915899"/>
            <a:ext cx="21287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Console Programs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EFF0C2B6-124E-5B40-8826-3931F941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131" y="1808049"/>
            <a:ext cx="1273089" cy="8653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Box 33">
            <a:extLst>
              <a:ext uri="{FF2B5EF4-FFF2-40B4-BE49-F238E27FC236}">
                <a16:creationId xmlns:a16="http://schemas.microsoft.com/office/drawing/2014/main" id="{11709DC6-7BF6-8241-86DE-0E4058E8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131" y="1417421"/>
            <a:ext cx="1273090" cy="42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life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F356BAE-DA23-E747-AD4F-A7A32704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1717"/>
            <a:ext cx="1053297" cy="52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42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A29ABA-899D-3A40-8DEA-FE5146E211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869" y="1129852"/>
            <a:ext cx="2256473" cy="1739107"/>
          </a:xfrm>
          <a:prstGeom prst="rect">
            <a:avLst/>
          </a:prstGeom>
        </p:spPr>
      </p:pic>
      <p:sp>
        <p:nvSpPr>
          <p:cNvPr id="11" name="Text Box 27">
            <a:extLst>
              <a:ext uri="{FF2B5EF4-FFF2-40B4-BE49-F238E27FC236}">
                <a16:creationId xmlns:a16="http://schemas.microsoft.com/office/drawing/2014/main" id="{3FC65547-846C-6643-9654-E549CBE8A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6" y="1999406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 Box 27">
            <a:extLst>
              <a:ext uri="{FF2B5EF4-FFF2-40B4-BE49-F238E27FC236}">
                <a16:creationId xmlns:a16="http://schemas.microsoft.com/office/drawing/2014/main" id="{849EDD80-1BC2-3748-9C35-329426038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5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15</a:t>
            </a:r>
          </a:p>
        </p:txBody>
      </p:sp>
      <p:sp>
        <p:nvSpPr>
          <p:cNvPr id="13" name="Text Box 27">
            <a:extLst>
              <a:ext uri="{FF2B5EF4-FFF2-40B4-BE49-F238E27FC236}">
                <a16:creationId xmlns:a16="http://schemas.microsoft.com/office/drawing/2014/main" id="{2112F8C1-567A-934C-8A7A-329A47D7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024" y="1991717"/>
            <a:ext cx="1053297" cy="5274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0" dirty="0">
                <a:latin typeface="Courier New" panose="02070309020205020404" pitchFamily="49" charset="0"/>
                <a:ea typeface="Times New Roman" pitchFamily="1" charset="0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A0389-D592-BE45-98E2-18C9FF33EA21}"/>
              </a:ext>
            </a:extLst>
          </p:cNvPr>
          <p:cNvSpPr txBox="1"/>
          <p:nvPr/>
        </p:nvSpPr>
        <p:spPr bwMode="auto">
          <a:xfrm>
            <a:off x="6550844" y="1606056"/>
            <a:ext cx="6783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5BE85-57D1-304A-8809-D523C54424B8}"/>
              </a:ext>
            </a:extLst>
          </p:cNvPr>
          <p:cNvSpPr/>
          <p:nvPr/>
        </p:nvSpPr>
        <p:spPr>
          <a:xfrm>
            <a:off x="458863" y="3775932"/>
            <a:ext cx="4992813" cy="17543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(100, 100);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0, 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56EE1-2F5D-6A4E-9438-AB9D2A140531}"/>
              </a:ext>
            </a:extLst>
          </p:cNvPr>
          <p:cNvSpPr txBox="1"/>
          <p:nvPr/>
        </p:nvSpPr>
        <p:spPr bwMode="auto">
          <a:xfrm>
            <a:off x="217722" y="3302276"/>
            <a:ext cx="22052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Graphics Programs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1143C-34A0-1445-8EDF-3005436C62B4}"/>
              </a:ext>
            </a:extLst>
          </p:cNvPr>
          <p:cNvSpPr txBox="1"/>
          <p:nvPr/>
        </p:nvSpPr>
        <p:spPr bwMode="auto">
          <a:xfrm>
            <a:off x="446407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E6BF83-8CCD-F94B-8CF9-F48BEC2E5E5E}"/>
              </a:ext>
            </a:extLst>
          </p:cNvPr>
          <p:cNvSpPr/>
          <p:nvPr/>
        </p:nvSpPr>
        <p:spPr>
          <a:xfrm>
            <a:off x="1619945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F795E47-8B31-574B-BD42-47A8D63BD6CE}"/>
              </a:ext>
            </a:extLst>
          </p:cNvPr>
          <p:cNvSpPr/>
          <p:nvPr/>
        </p:nvSpPr>
        <p:spPr>
          <a:xfrm>
            <a:off x="1157468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5C64FE-EB6A-B049-94B9-C6FA998E90B6}"/>
              </a:ext>
            </a:extLst>
          </p:cNvPr>
          <p:cNvSpPr/>
          <p:nvPr/>
        </p:nvSpPr>
        <p:spPr>
          <a:xfrm>
            <a:off x="1619945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103CC4-7E36-644D-BC8B-51384FE41132}"/>
              </a:ext>
            </a:extLst>
          </p:cNvPr>
          <p:cNvSpPr txBox="1"/>
          <p:nvPr/>
        </p:nvSpPr>
        <p:spPr bwMode="auto">
          <a:xfrm>
            <a:off x="2791436" y="5954207"/>
            <a:ext cx="873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rect2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696C89-7E5E-6C4B-8AE8-6389199B7852}"/>
              </a:ext>
            </a:extLst>
          </p:cNvPr>
          <p:cNvSpPr/>
          <p:nvPr/>
        </p:nvSpPr>
        <p:spPr>
          <a:xfrm>
            <a:off x="3964974" y="5799431"/>
            <a:ext cx="822960" cy="82296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5AF7109-0C3E-2D44-8511-AFA21779D8B8}"/>
              </a:ext>
            </a:extLst>
          </p:cNvPr>
          <p:cNvSpPr/>
          <p:nvPr/>
        </p:nvSpPr>
        <p:spPr>
          <a:xfrm>
            <a:off x="3502497" y="5845218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66A9E9-1CF0-1C46-B4B8-18F5D1937488}"/>
              </a:ext>
            </a:extLst>
          </p:cNvPr>
          <p:cNvSpPr/>
          <p:nvPr/>
        </p:nvSpPr>
        <p:spPr>
          <a:xfrm>
            <a:off x="3964974" y="5797451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15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8D6EDD-D97D-454B-8992-41559CBD5809}"/>
              </a:ext>
            </a:extLst>
          </p:cNvPr>
          <p:cNvSpPr/>
          <p:nvPr/>
        </p:nvSpPr>
        <p:spPr>
          <a:xfrm flipH="1">
            <a:off x="2501795" y="5854812"/>
            <a:ext cx="335666" cy="127321"/>
          </a:xfrm>
          <a:custGeom>
            <a:avLst/>
            <a:gdLst>
              <a:gd name="connsiteX0" fmla="*/ 0 w 335666"/>
              <a:gd name="connsiteY0" fmla="*/ 127321 h 127321"/>
              <a:gd name="connsiteX1" fmla="*/ 34724 w 335666"/>
              <a:gd name="connsiteY1" fmla="*/ 46298 h 127321"/>
              <a:gd name="connsiteX2" fmla="*/ 92598 w 335666"/>
              <a:gd name="connsiteY2" fmla="*/ 0 h 127321"/>
              <a:gd name="connsiteX3" fmla="*/ 254643 w 335666"/>
              <a:gd name="connsiteY3" fmla="*/ 11574 h 127321"/>
              <a:gd name="connsiteX4" fmla="*/ 300942 w 335666"/>
              <a:gd name="connsiteY4" fmla="*/ 23149 h 127321"/>
              <a:gd name="connsiteX5" fmla="*/ 335666 w 335666"/>
              <a:gd name="connsiteY5" fmla="*/ 34724 h 12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666" h="127321">
                <a:moveTo>
                  <a:pt x="0" y="127321"/>
                </a:moveTo>
                <a:cubicBezTo>
                  <a:pt x="11575" y="100313"/>
                  <a:pt x="20454" y="71984"/>
                  <a:pt x="34724" y="46298"/>
                </a:cubicBezTo>
                <a:cubicBezTo>
                  <a:pt x="44425" y="28836"/>
                  <a:pt x="78477" y="9414"/>
                  <a:pt x="92598" y="0"/>
                </a:cubicBezTo>
                <a:cubicBezTo>
                  <a:pt x="146613" y="3858"/>
                  <a:pt x="200822" y="5594"/>
                  <a:pt x="254643" y="11574"/>
                </a:cubicBezTo>
                <a:cubicBezTo>
                  <a:pt x="270454" y="13331"/>
                  <a:pt x="285646" y="18779"/>
                  <a:pt x="300942" y="23149"/>
                </a:cubicBezTo>
                <a:cubicBezTo>
                  <a:pt x="312673" y="26501"/>
                  <a:pt x="335666" y="34724"/>
                  <a:pt x="335666" y="34724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D2A369-D396-B641-AA81-02D83BE0A255}"/>
              </a:ext>
            </a:extLst>
          </p:cNvPr>
          <p:cNvSpPr/>
          <p:nvPr/>
        </p:nvSpPr>
        <p:spPr>
          <a:xfrm>
            <a:off x="3379808" y="5639247"/>
            <a:ext cx="540588" cy="34288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E0C2CD2-C835-184D-897E-AAF411AB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276" y="3428419"/>
            <a:ext cx="2866066" cy="220893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B73E727-FD8B-C74F-AE97-E92229718708}"/>
              </a:ext>
            </a:extLst>
          </p:cNvPr>
          <p:cNvSpPr/>
          <p:nvPr/>
        </p:nvSpPr>
        <p:spPr>
          <a:xfrm>
            <a:off x="5820360" y="3875903"/>
            <a:ext cx="822960" cy="8229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38481-DC97-8D44-B118-6DB24CAB818C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545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/>
      <p:bldP spid="18" grpId="0"/>
      <p:bldP spid="19" grpId="0" animBg="1"/>
      <p:bldP spid="20" grpId="0" animBg="1"/>
      <p:bldP spid="21" grpId="0" animBg="1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AE104-AEAD-6145-94EE-51489C867BAB}"/>
              </a:ext>
            </a:extLst>
          </p:cNvPr>
          <p:cNvSpPr/>
          <p:nvPr/>
        </p:nvSpPr>
        <p:spPr>
          <a:xfrm>
            <a:off x="3930079" y="2312472"/>
            <a:ext cx="117487" cy="26968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1116F-E284-CF49-B79A-F45FFAFDF2B8}"/>
              </a:ext>
            </a:extLst>
          </p:cNvPr>
          <p:cNvSpPr/>
          <p:nvPr/>
        </p:nvSpPr>
        <p:spPr>
          <a:xfrm>
            <a:off x="1660125" y="2312472"/>
            <a:ext cx="686251" cy="27149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8D7729-1117-7D41-A388-F8E6C92F0508}"/>
              </a:ext>
            </a:extLst>
          </p:cNvPr>
          <p:cNvSpPr/>
          <p:nvPr/>
        </p:nvSpPr>
        <p:spPr>
          <a:xfrm>
            <a:off x="2827532" y="5528740"/>
            <a:ext cx="853604" cy="289367"/>
          </a:xfrm>
          <a:prstGeom prst="rect">
            <a:avLst/>
          </a:prstGeom>
          <a:solidFill>
            <a:srgbClr val="E296F9">
              <a:alpha val="3333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EB799D-F6EB-B74D-B453-5E1DDFDF2F95}"/>
              </a:ext>
            </a:extLst>
          </p:cNvPr>
          <p:cNvSpPr/>
          <p:nvPr/>
        </p:nvSpPr>
        <p:spPr>
          <a:xfrm>
            <a:off x="2609856" y="5188393"/>
            <a:ext cx="1626478" cy="28936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43578-61DF-804B-A6A8-225E56A8DE67}"/>
              </a:ext>
            </a:extLst>
          </p:cNvPr>
          <p:cNvSpPr/>
          <p:nvPr/>
        </p:nvSpPr>
        <p:spPr>
          <a:xfrm>
            <a:off x="2405507" y="2314056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0AA296-2397-524A-808D-5E68375CDEDD}"/>
              </a:ext>
            </a:extLst>
          </p:cNvPr>
          <p:cNvSpPr/>
          <p:nvPr/>
        </p:nvSpPr>
        <p:spPr>
          <a:xfrm>
            <a:off x="1633185" y="4918480"/>
            <a:ext cx="1424251" cy="2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E87138-7B6E-0D41-9436-2E7C36D2526F}"/>
              </a:ext>
            </a:extLst>
          </p:cNvPr>
          <p:cNvSpPr txBox="1">
            <a:spLocks noChangeArrowheads="1"/>
          </p:cNvSpPr>
          <p:nvPr/>
        </p:nvSpPr>
        <p:spPr>
          <a:xfrm>
            <a:off x="555921" y="983681"/>
            <a:ext cx="637731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fontAlgn="auto">
              <a:buClr>
                <a:schemeClr val="bg2"/>
              </a:buClr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 marL="0" indent="0" fontAlgn="auto">
              <a:buClr>
                <a:schemeClr val="bg2"/>
              </a:buClr>
              <a:buFont typeface="Calibri" panose="020F0502020204030204" pitchFamily="34" charset="0"/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1800" dirty="0">
              <a:solidFill>
                <a:srgbClr val="7030A0"/>
              </a:solidFill>
              <a:latin typeface="Courier New" charset="0"/>
            </a:endParaRP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 ) {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charset="0"/>
              </a:rPr>
              <a:t>// nothing here</a:t>
            </a:r>
          </a:p>
          <a:p>
            <a:pPr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Explaining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 and the </a:t>
            </a:r>
            <a:r>
              <a:rPr lang="en-US" sz="4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BBC77-07E8-4341-8A80-A50E99FEE473}"/>
              </a:ext>
            </a:extLst>
          </p:cNvPr>
          <p:cNvSpPr txBox="1"/>
          <p:nvPr/>
        </p:nvSpPr>
        <p:spPr bwMode="auto">
          <a:xfrm>
            <a:off x="4125036" y="5841102"/>
            <a:ext cx="418255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class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sz="1800" dirty="0">
                <a:latin typeface="Courier New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 the best part of my day.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C72BD-914A-D840-AD76-E79E22D54D82}"/>
              </a:ext>
            </a:extLst>
          </p:cNvPr>
          <p:cNvSpPr txBox="1"/>
          <p:nvPr/>
        </p:nvSpPr>
        <p:spPr>
          <a:xfrm>
            <a:off x="924904" y="1903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429D9"/>
                </a:solidFill>
                <a:latin typeface="+mj-lt"/>
              </a:rPr>
              <a:t>return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92722-59B8-3246-8CC7-A592CFA1701D}"/>
              </a:ext>
            </a:extLst>
          </p:cNvPr>
          <p:cNvSpPr txBox="1"/>
          <p:nvPr/>
        </p:nvSpPr>
        <p:spPr>
          <a:xfrm>
            <a:off x="3828771" y="18909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parameters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22428-5376-8F41-B673-4E8C3C51A5C1}"/>
              </a:ext>
            </a:extLst>
          </p:cNvPr>
          <p:cNvSpPr txBox="1"/>
          <p:nvPr/>
        </p:nvSpPr>
        <p:spPr>
          <a:xfrm>
            <a:off x="2691677" y="19091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ame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39533D12-C3E0-094F-ADB0-FB7A62F687E6}"/>
              </a:ext>
            </a:extLst>
          </p:cNvPr>
          <p:cNvSpPr/>
          <p:nvPr/>
        </p:nvSpPr>
        <p:spPr>
          <a:xfrm>
            <a:off x="3152700" y="3327878"/>
            <a:ext cx="4256249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kern="0" dirty="0">
                <a:latin typeface="+mj-lt"/>
                <a:ea typeface=""/>
                <a:cs typeface=""/>
              </a:rPr>
              <a:t> methods don’t need a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8D700-3385-DA41-8BED-48CC3344EF13}"/>
              </a:ext>
            </a:extLst>
          </p:cNvPr>
          <p:cNvSpPr txBox="1"/>
          <p:nvPr/>
        </p:nvSpPr>
        <p:spPr bwMode="auto">
          <a:xfrm>
            <a:off x="1543607" y="4756257"/>
            <a:ext cx="39889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 a method that: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Takes no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Returns nothing.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  <a:cs typeface="Calibri" panose="020F0502020204030204" pitchFamily="34" charset="0"/>
              </a:rPr>
              <a:t>It just always prints: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352EEE3-A23E-2C4B-8456-B17AB9C22A15}"/>
              </a:ext>
            </a:extLst>
          </p:cNvPr>
          <p:cNvSpPr txBox="1"/>
          <p:nvPr/>
        </p:nvSpPr>
        <p:spPr bwMode="auto">
          <a:xfrm>
            <a:off x="433830" y="1000762"/>
            <a:ext cx="2513138" cy="527430"/>
          </a:xfrm>
          <a:prstGeom prst="rect">
            <a:avLst/>
          </a:prstGeom>
          <a:solidFill>
            <a:schemeClr val="accent1">
              <a:lumMod val="60000"/>
              <a:lumOff val="40000"/>
              <a:alpha val="32549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F5D533-F445-C141-85B9-FA6E8D9CD1AD}"/>
              </a:ext>
            </a:extLst>
          </p:cNvPr>
          <p:cNvSpPr txBox="1"/>
          <p:nvPr/>
        </p:nvSpPr>
        <p:spPr bwMode="auto">
          <a:xfrm>
            <a:off x="7121676" y="820609"/>
            <a:ext cx="1306767" cy="980751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71BA39-4947-D040-BD24-C74AF98649C1}"/>
              </a:ext>
            </a:extLst>
          </p:cNvPr>
          <p:cNvSpPr txBox="1"/>
          <p:nvPr/>
        </p:nvSpPr>
        <p:spPr bwMode="auto">
          <a:xfrm>
            <a:off x="4276097" y="833747"/>
            <a:ext cx="1903032" cy="9065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508C9C-1AA6-9843-AFF3-50BEA984F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9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Methods Dear to Our Heart</a:t>
            </a:r>
            <a:endParaRPr lang="en-US" sz="4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CA4FDF-09E0-EF4A-B117-8478B0E73E03}"/>
              </a:ext>
            </a:extLst>
          </p:cNvPr>
          <p:cNvSpPr txBox="1"/>
          <p:nvPr/>
        </p:nvSpPr>
        <p:spPr bwMode="auto">
          <a:xfrm>
            <a:off x="409476" y="3647423"/>
            <a:ext cx="335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Enter age: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1BC9B6-A87B-4D40-B184-831C8ADC0B96}"/>
              </a:ext>
            </a:extLst>
          </p:cNvPr>
          <p:cNvSpPr txBox="1"/>
          <p:nvPr/>
        </p:nvSpPr>
        <p:spPr bwMode="auto">
          <a:xfrm>
            <a:off x="4230487" y="738751"/>
            <a:ext cx="202372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A1D5C-F3BC-0C4A-967C-03431C8FF158}"/>
              </a:ext>
            </a:extLst>
          </p:cNvPr>
          <p:cNvSpPr txBox="1"/>
          <p:nvPr/>
        </p:nvSpPr>
        <p:spPr bwMode="auto">
          <a:xfrm>
            <a:off x="7021835" y="776142"/>
            <a:ext cx="14432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4D982-BC7A-FE4B-A263-05B90C45A9F3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82DED-EEA2-A648-95F3-DE86504018A0}"/>
              </a:ext>
            </a:extLst>
          </p:cNvPr>
          <p:cNvSpPr txBox="1"/>
          <p:nvPr/>
        </p:nvSpPr>
        <p:spPr bwMode="auto">
          <a:xfrm>
            <a:off x="409477" y="953211"/>
            <a:ext cx="25374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Method 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89AED-A374-AA44-811E-6051EE205470}"/>
              </a:ext>
            </a:extLst>
          </p:cNvPr>
          <p:cNvSpPr/>
          <p:nvPr/>
        </p:nvSpPr>
        <p:spPr>
          <a:xfrm>
            <a:off x="409479" y="4008479"/>
            <a:ext cx="3918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  <a:cs typeface="Courier New" panose="02070309020205020404" pitchFamily="49" charset="0"/>
              </a:rPr>
              <a:t>You’re </a:t>
            </a:r>
            <a:r>
              <a:rPr kumimoji="1" lang="en-US" sz="1800" dirty="0">
                <a:solidFill>
                  <a:srgbClr val="0000FF"/>
                </a:solidFill>
                <a:latin typeface="Courier New" charset="0"/>
              </a:rPr>
              <a:t>cool!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852F3-2747-EF4A-9626-2DD450BBB340}"/>
              </a:ext>
            </a:extLst>
          </p:cNvPr>
          <p:cNvSpPr/>
          <p:nvPr/>
        </p:nvSpPr>
        <p:spPr>
          <a:xfrm>
            <a:off x="403890" y="4841157"/>
            <a:ext cx="1840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getWidth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A50A2-0B35-6843-90D5-5EB705640CA7}"/>
              </a:ext>
            </a:extLst>
          </p:cNvPr>
          <p:cNvSpPr/>
          <p:nvPr/>
        </p:nvSpPr>
        <p:spPr>
          <a:xfrm>
            <a:off x="409479" y="5120798"/>
            <a:ext cx="3800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(10,20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DFEB9-AE23-234D-97F8-4ABDCCC89BB1}"/>
              </a:ext>
            </a:extLst>
          </p:cNvPr>
          <p:cNvGrpSpPr>
            <a:grpSpLocks noChangeAspect="1"/>
          </p:cNvGrpSpPr>
          <p:nvPr/>
        </p:nvGrpSpPr>
        <p:grpSpPr>
          <a:xfrm>
            <a:off x="5741882" y="5588622"/>
            <a:ext cx="2344796" cy="1070693"/>
            <a:chOff x="1161527" y="2416634"/>
            <a:chExt cx="7271553" cy="33203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5522E8-F3CA-904B-BA08-C28DD12052FD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E27AD-B433-C54A-AD9A-A230807A1864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87C5E44-4246-4648-BD83-E1EC63C48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3FE1EB1-DFA8-5845-9BAF-3C09325BB1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01D7D-DAA2-6E4A-9FC9-E1613BB40D33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5EEF958-F837-0240-BB9A-E56852EB96DB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A91A1B4-F359-EE4C-9F92-3C2B25EF1092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8D1246-A5AB-8943-BCF5-A20CC760A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0CE5C6-2201-FE4E-BAA6-D4B4BD2CBABB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5490D01-18EE-B049-9AF3-D0819E1E2354}"/>
              </a:ext>
            </a:extLst>
          </p:cNvPr>
          <p:cNvSpPr/>
          <p:nvPr/>
        </p:nvSpPr>
        <p:spPr>
          <a:xfrm>
            <a:off x="4450622" y="3659573"/>
            <a:ext cx="1597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06BEE-0F36-4F49-BAB1-A85C5981CC66}"/>
              </a:ext>
            </a:extLst>
          </p:cNvPr>
          <p:cNvSpPr/>
          <p:nvPr/>
        </p:nvSpPr>
        <p:spPr>
          <a:xfrm>
            <a:off x="4492851" y="4011729"/>
            <a:ext cx="151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String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819F1F-5B73-BF4A-A4A5-D5A8C42D6994}"/>
              </a:ext>
            </a:extLst>
          </p:cNvPr>
          <p:cNvSpPr/>
          <p:nvPr/>
        </p:nvSpPr>
        <p:spPr>
          <a:xfrm>
            <a:off x="7102892" y="3669946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int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5C5A2-C9DD-9D4F-A109-B619F97E5252}"/>
              </a:ext>
            </a:extLst>
          </p:cNvPr>
          <p:cNvSpPr/>
          <p:nvPr/>
        </p:nvSpPr>
        <p:spPr>
          <a:xfrm>
            <a:off x="7102892" y="4008479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21E510-4C13-1E4A-94EC-AAC17425042F}"/>
              </a:ext>
            </a:extLst>
          </p:cNvPr>
          <p:cNvSpPr/>
          <p:nvPr/>
        </p:nvSpPr>
        <p:spPr>
          <a:xfrm>
            <a:off x="4487262" y="4841157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B35CA7-504A-AB4D-81B7-63C8E6F36DA5}"/>
              </a:ext>
            </a:extLst>
          </p:cNvPr>
          <p:cNvSpPr/>
          <p:nvPr/>
        </p:nvSpPr>
        <p:spPr>
          <a:xfrm>
            <a:off x="7155363" y="48442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91072-419A-784B-9273-0D0477A9247C}"/>
              </a:ext>
            </a:extLst>
          </p:cNvPr>
          <p:cNvSpPr/>
          <p:nvPr/>
        </p:nvSpPr>
        <p:spPr>
          <a:xfrm>
            <a:off x="4257250" y="5091676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824A61-8A42-214E-B93B-4177D15BA09C}"/>
              </a:ext>
            </a:extLst>
          </p:cNvPr>
          <p:cNvSpPr/>
          <p:nvPr/>
        </p:nvSpPr>
        <p:spPr>
          <a:xfrm>
            <a:off x="7124665" y="512079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E2BC48-55D5-424A-88B1-46841D353EA6}"/>
              </a:ext>
            </a:extLst>
          </p:cNvPr>
          <p:cNvSpPr/>
          <p:nvPr/>
        </p:nvSpPr>
        <p:spPr>
          <a:xfrm>
            <a:off x="409477" y="2981568"/>
            <a:ext cx="2220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0C3BAE-A057-3647-A717-D05BCF8D00A7}"/>
              </a:ext>
            </a:extLst>
          </p:cNvPr>
          <p:cNvSpPr/>
          <p:nvPr/>
        </p:nvSpPr>
        <p:spPr>
          <a:xfrm>
            <a:off x="4508311" y="2981568"/>
            <a:ext cx="1512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61D6C-202F-FB44-B97D-F95E7C21ECAD}"/>
              </a:ext>
            </a:extLst>
          </p:cNvPr>
          <p:cNvSpPr/>
          <p:nvPr/>
        </p:nvSpPr>
        <p:spPr>
          <a:xfrm>
            <a:off x="7124666" y="2981568"/>
            <a:ext cx="124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void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9AA099-5AE0-C24B-A8D6-B04DFDA1D59F}"/>
              </a:ext>
            </a:extLst>
          </p:cNvPr>
          <p:cNvSpPr/>
          <p:nvPr/>
        </p:nvSpPr>
        <p:spPr>
          <a:xfrm>
            <a:off x="379982" y="1917251"/>
            <a:ext cx="4874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average(5.0, 10.2);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885C42-6467-4646-A9DC-8074D60AD3C0}"/>
              </a:ext>
            </a:extLst>
          </p:cNvPr>
          <p:cNvSpPr/>
          <p:nvPr/>
        </p:nvSpPr>
        <p:spPr>
          <a:xfrm>
            <a:off x="4230487" y="1867177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double,double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39B491-2091-0C42-8F6B-E0F5FBBE8F6C}"/>
              </a:ext>
            </a:extLst>
          </p:cNvPr>
          <p:cNvSpPr/>
          <p:nvPr/>
        </p:nvSpPr>
        <p:spPr>
          <a:xfrm>
            <a:off x="4176308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94A88F-985C-1A40-952B-CF012C3240D2}"/>
              </a:ext>
            </a:extLst>
          </p:cNvPr>
          <p:cNvSpPr/>
          <p:nvPr/>
        </p:nvSpPr>
        <p:spPr>
          <a:xfrm>
            <a:off x="6764308" y="1899853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double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0D6FEC-9DEB-2144-B810-3762D73DC22E}"/>
              </a:ext>
            </a:extLst>
          </p:cNvPr>
          <p:cNvSpPr/>
          <p:nvPr/>
        </p:nvSpPr>
        <p:spPr>
          <a:xfrm>
            <a:off x="6737049" y="2272791"/>
            <a:ext cx="20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(nothing)</a:t>
            </a: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 Light" panose="020F0302020204030204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5821E6-4442-B940-8473-037F3CEDDF40}"/>
              </a:ext>
            </a:extLst>
          </p:cNvPr>
          <p:cNvSpPr/>
          <p:nvPr/>
        </p:nvSpPr>
        <p:spPr>
          <a:xfrm>
            <a:off x="379982" y="2250170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();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68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700" y="758768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482C-E928-674F-BA03-5B4B3EF5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8210" y="3036245"/>
            <a:ext cx="2803325" cy="280332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2EB36-91CD-BC4A-BC81-BE260C8624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44"/>
          <a:stretch/>
        </p:blipFill>
        <p:spPr>
          <a:xfrm rot="16200000">
            <a:off x="1408287" y="3747394"/>
            <a:ext cx="1256591" cy="1503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8BEA4-7066-0142-9466-3A587B423D56}"/>
              </a:ext>
            </a:extLst>
          </p:cNvPr>
          <p:cNvSpPr txBox="1"/>
          <p:nvPr/>
        </p:nvSpPr>
        <p:spPr bwMode="auto">
          <a:xfrm>
            <a:off x="3728022" y="4634516"/>
            <a:ext cx="1803699" cy="415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bakeInOven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7AC25-40E1-BC49-B0C5-9E98BCAB730C}"/>
              </a:ext>
            </a:extLst>
          </p:cNvPr>
          <p:cNvSpPr txBox="1"/>
          <p:nvPr/>
        </p:nvSpPr>
        <p:spPr bwMode="auto">
          <a:xfrm>
            <a:off x="1234829" y="5220917"/>
            <a:ext cx="1321580" cy="415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4AB39-CA53-B643-A553-22C4F3FDBE0D}"/>
              </a:ext>
            </a:extLst>
          </p:cNvPr>
          <p:cNvSpPr txBox="1"/>
          <p:nvPr/>
        </p:nvSpPr>
        <p:spPr bwMode="auto">
          <a:xfrm>
            <a:off x="6703336" y="5220917"/>
            <a:ext cx="1499449" cy="415498"/>
          </a:xfrm>
          <a:prstGeom prst="rect">
            <a:avLst/>
          </a:prstGeom>
          <a:solidFill>
            <a:srgbClr val="E296F9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89E9B36-29CF-7E4F-B222-8225D0ED258E}"/>
              </a:ext>
            </a:extLst>
          </p:cNvPr>
          <p:cNvSpPr/>
          <p:nvPr/>
        </p:nvSpPr>
        <p:spPr>
          <a:xfrm>
            <a:off x="1944546" y="268371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0666A3C-6A2A-D24A-93AF-63C630B30203}"/>
              </a:ext>
            </a:extLst>
          </p:cNvPr>
          <p:cNvSpPr/>
          <p:nvPr/>
        </p:nvSpPr>
        <p:spPr>
          <a:xfrm>
            <a:off x="5939741" y="2519196"/>
            <a:ext cx="1261641" cy="1111170"/>
          </a:xfrm>
          <a:custGeom>
            <a:avLst/>
            <a:gdLst>
              <a:gd name="connsiteX0" fmla="*/ 0 w 1261641"/>
              <a:gd name="connsiteY0" fmla="*/ 1111170 h 1111170"/>
              <a:gd name="connsiteX1" fmla="*/ 34724 w 1261641"/>
              <a:gd name="connsiteY1" fmla="*/ 1006998 h 1111170"/>
              <a:gd name="connsiteX2" fmla="*/ 46299 w 1261641"/>
              <a:gd name="connsiteY2" fmla="*/ 960699 h 1111170"/>
              <a:gd name="connsiteX3" fmla="*/ 69449 w 1261641"/>
              <a:gd name="connsiteY3" fmla="*/ 925975 h 1111170"/>
              <a:gd name="connsiteX4" fmla="*/ 92598 w 1261641"/>
              <a:gd name="connsiteY4" fmla="*/ 833378 h 1111170"/>
              <a:gd name="connsiteX5" fmla="*/ 115747 w 1261641"/>
              <a:gd name="connsiteY5" fmla="*/ 775504 h 1111170"/>
              <a:gd name="connsiteX6" fmla="*/ 127322 w 1261641"/>
              <a:gd name="connsiteY6" fmla="*/ 717631 h 1111170"/>
              <a:gd name="connsiteX7" fmla="*/ 150471 w 1261641"/>
              <a:gd name="connsiteY7" fmla="*/ 659757 h 1111170"/>
              <a:gd name="connsiteX8" fmla="*/ 162046 w 1261641"/>
              <a:gd name="connsiteY8" fmla="*/ 601884 h 1111170"/>
              <a:gd name="connsiteX9" fmla="*/ 185195 w 1261641"/>
              <a:gd name="connsiteY9" fmla="*/ 555585 h 1111170"/>
              <a:gd name="connsiteX10" fmla="*/ 196770 w 1261641"/>
              <a:gd name="connsiteY10" fmla="*/ 509287 h 1111170"/>
              <a:gd name="connsiteX11" fmla="*/ 219919 w 1261641"/>
              <a:gd name="connsiteY11" fmla="*/ 474562 h 1111170"/>
              <a:gd name="connsiteX12" fmla="*/ 243069 w 1261641"/>
              <a:gd name="connsiteY12" fmla="*/ 428264 h 1111170"/>
              <a:gd name="connsiteX13" fmla="*/ 254643 w 1261641"/>
              <a:gd name="connsiteY13" fmla="*/ 393540 h 1111170"/>
              <a:gd name="connsiteX14" fmla="*/ 277793 w 1261641"/>
              <a:gd name="connsiteY14" fmla="*/ 347241 h 1111170"/>
              <a:gd name="connsiteX15" fmla="*/ 289368 w 1261641"/>
              <a:gd name="connsiteY15" fmla="*/ 312517 h 1111170"/>
              <a:gd name="connsiteX16" fmla="*/ 347241 w 1261641"/>
              <a:gd name="connsiteY16" fmla="*/ 243069 h 1111170"/>
              <a:gd name="connsiteX17" fmla="*/ 416689 w 1261641"/>
              <a:gd name="connsiteY17" fmla="*/ 150471 h 1111170"/>
              <a:gd name="connsiteX18" fmla="*/ 520861 w 1261641"/>
              <a:gd name="connsiteY18" fmla="*/ 69449 h 1111170"/>
              <a:gd name="connsiteX19" fmla="*/ 555585 w 1261641"/>
              <a:gd name="connsiteY19" fmla="*/ 57874 h 1111170"/>
              <a:gd name="connsiteX20" fmla="*/ 590309 w 1261641"/>
              <a:gd name="connsiteY20" fmla="*/ 34724 h 1111170"/>
              <a:gd name="connsiteX21" fmla="*/ 682907 w 1261641"/>
              <a:gd name="connsiteY21" fmla="*/ 11575 h 1111170"/>
              <a:gd name="connsiteX22" fmla="*/ 717631 w 1261641"/>
              <a:gd name="connsiteY22" fmla="*/ 0 h 1111170"/>
              <a:gd name="connsiteX23" fmla="*/ 752355 w 1261641"/>
              <a:gd name="connsiteY23" fmla="*/ 23150 h 1111170"/>
              <a:gd name="connsiteX24" fmla="*/ 787079 w 1261641"/>
              <a:gd name="connsiteY24" fmla="*/ 34724 h 1111170"/>
              <a:gd name="connsiteX25" fmla="*/ 810228 w 1261641"/>
              <a:gd name="connsiteY25" fmla="*/ 57874 h 1111170"/>
              <a:gd name="connsiteX26" fmla="*/ 844952 w 1261641"/>
              <a:gd name="connsiteY26" fmla="*/ 81023 h 1111170"/>
              <a:gd name="connsiteX27" fmla="*/ 868102 w 1261641"/>
              <a:gd name="connsiteY27" fmla="*/ 104173 h 1111170"/>
              <a:gd name="connsiteX28" fmla="*/ 902826 w 1261641"/>
              <a:gd name="connsiteY28" fmla="*/ 115747 h 1111170"/>
              <a:gd name="connsiteX29" fmla="*/ 925975 w 1261641"/>
              <a:gd name="connsiteY29" fmla="*/ 150471 h 1111170"/>
              <a:gd name="connsiteX30" fmla="*/ 995423 w 1261641"/>
              <a:gd name="connsiteY30" fmla="*/ 231494 h 1111170"/>
              <a:gd name="connsiteX31" fmla="*/ 1018573 w 1261641"/>
              <a:gd name="connsiteY31" fmla="*/ 300942 h 1111170"/>
              <a:gd name="connsiteX32" fmla="*/ 1030147 w 1261641"/>
              <a:gd name="connsiteY32" fmla="*/ 335666 h 1111170"/>
              <a:gd name="connsiteX33" fmla="*/ 1041722 w 1261641"/>
              <a:gd name="connsiteY33" fmla="*/ 405114 h 1111170"/>
              <a:gd name="connsiteX34" fmla="*/ 1064871 w 1261641"/>
              <a:gd name="connsiteY34" fmla="*/ 497712 h 1111170"/>
              <a:gd name="connsiteX35" fmla="*/ 1088021 w 1261641"/>
              <a:gd name="connsiteY35" fmla="*/ 567160 h 1111170"/>
              <a:gd name="connsiteX36" fmla="*/ 1099595 w 1261641"/>
              <a:gd name="connsiteY36" fmla="*/ 613459 h 1111170"/>
              <a:gd name="connsiteX37" fmla="*/ 1111170 w 1261641"/>
              <a:gd name="connsiteY37" fmla="*/ 682907 h 1111170"/>
              <a:gd name="connsiteX38" fmla="*/ 1134319 w 1261641"/>
              <a:gd name="connsiteY38" fmla="*/ 752355 h 1111170"/>
              <a:gd name="connsiteX39" fmla="*/ 1226917 w 1261641"/>
              <a:gd name="connsiteY39" fmla="*/ 868102 h 1111170"/>
              <a:gd name="connsiteX40" fmla="*/ 1261641 w 1261641"/>
              <a:gd name="connsiteY40" fmla="*/ 902826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61641" h="1111170">
                <a:moveTo>
                  <a:pt x="0" y="1111170"/>
                </a:moveTo>
                <a:cubicBezTo>
                  <a:pt x="11575" y="1076446"/>
                  <a:pt x="23960" y="1041982"/>
                  <a:pt x="34724" y="1006998"/>
                </a:cubicBezTo>
                <a:cubicBezTo>
                  <a:pt x="39402" y="991793"/>
                  <a:pt x="40032" y="975321"/>
                  <a:pt x="46299" y="960699"/>
                </a:cubicBezTo>
                <a:cubicBezTo>
                  <a:pt x="51779" y="947913"/>
                  <a:pt x="61732" y="937550"/>
                  <a:pt x="69449" y="925975"/>
                </a:cubicBezTo>
                <a:cubicBezTo>
                  <a:pt x="77165" y="895109"/>
                  <a:pt x="80782" y="862918"/>
                  <a:pt x="92598" y="833378"/>
                </a:cubicBezTo>
                <a:cubicBezTo>
                  <a:pt x="100314" y="814087"/>
                  <a:pt x="109777" y="795405"/>
                  <a:pt x="115747" y="775504"/>
                </a:cubicBezTo>
                <a:cubicBezTo>
                  <a:pt x="121400" y="756661"/>
                  <a:pt x="121669" y="736474"/>
                  <a:pt x="127322" y="717631"/>
                </a:cubicBezTo>
                <a:cubicBezTo>
                  <a:pt x="133292" y="697730"/>
                  <a:pt x="144501" y="679658"/>
                  <a:pt x="150471" y="659757"/>
                </a:cubicBezTo>
                <a:cubicBezTo>
                  <a:pt x="156124" y="640914"/>
                  <a:pt x="155825" y="620548"/>
                  <a:pt x="162046" y="601884"/>
                </a:cubicBezTo>
                <a:cubicBezTo>
                  <a:pt x="167502" y="585515"/>
                  <a:pt x="179137" y="571741"/>
                  <a:pt x="185195" y="555585"/>
                </a:cubicBezTo>
                <a:cubicBezTo>
                  <a:pt x="190781" y="540690"/>
                  <a:pt x="190504" y="523908"/>
                  <a:pt x="196770" y="509287"/>
                </a:cubicBezTo>
                <a:cubicBezTo>
                  <a:pt x="202250" y="496501"/>
                  <a:pt x="213017" y="486640"/>
                  <a:pt x="219919" y="474562"/>
                </a:cubicBezTo>
                <a:cubicBezTo>
                  <a:pt x="228480" y="459581"/>
                  <a:pt x="236272" y="444123"/>
                  <a:pt x="243069" y="428264"/>
                </a:cubicBezTo>
                <a:cubicBezTo>
                  <a:pt x="247875" y="417050"/>
                  <a:pt x="249837" y="404754"/>
                  <a:pt x="254643" y="393540"/>
                </a:cubicBezTo>
                <a:cubicBezTo>
                  <a:pt x="261440" y="377680"/>
                  <a:pt x="270996" y="363101"/>
                  <a:pt x="277793" y="347241"/>
                </a:cubicBezTo>
                <a:cubicBezTo>
                  <a:pt x="282599" y="336027"/>
                  <a:pt x="283912" y="323430"/>
                  <a:pt x="289368" y="312517"/>
                </a:cubicBezTo>
                <a:cubicBezTo>
                  <a:pt x="314185" y="262883"/>
                  <a:pt x="311402" y="289148"/>
                  <a:pt x="347241" y="243069"/>
                </a:cubicBezTo>
                <a:cubicBezTo>
                  <a:pt x="381121" y="199509"/>
                  <a:pt x="381113" y="179579"/>
                  <a:pt x="416689" y="150471"/>
                </a:cubicBezTo>
                <a:cubicBezTo>
                  <a:pt x="450736" y="122615"/>
                  <a:pt x="479128" y="83360"/>
                  <a:pt x="520861" y="69449"/>
                </a:cubicBezTo>
                <a:cubicBezTo>
                  <a:pt x="532436" y="65591"/>
                  <a:pt x="544672" y="63330"/>
                  <a:pt x="555585" y="57874"/>
                </a:cubicBezTo>
                <a:cubicBezTo>
                  <a:pt x="568027" y="51653"/>
                  <a:pt x="577235" y="39478"/>
                  <a:pt x="590309" y="34724"/>
                </a:cubicBezTo>
                <a:cubicBezTo>
                  <a:pt x="620209" y="23851"/>
                  <a:pt x="652724" y="21636"/>
                  <a:pt x="682907" y="11575"/>
                </a:cubicBezTo>
                <a:lnTo>
                  <a:pt x="717631" y="0"/>
                </a:lnTo>
                <a:cubicBezTo>
                  <a:pt x="729206" y="7717"/>
                  <a:pt x="739912" y="16929"/>
                  <a:pt x="752355" y="23150"/>
                </a:cubicBezTo>
                <a:cubicBezTo>
                  <a:pt x="763268" y="28606"/>
                  <a:pt x="776617" y="28447"/>
                  <a:pt x="787079" y="34724"/>
                </a:cubicBezTo>
                <a:cubicBezTo>
                  <a:pt x="796437" y="40339"/>
                  <a:pt x="801707" y="51057"/>
                  <a:pt x="810228" y="57874"/>
                </a:cubicBezTo>
                <a:cubicBezTo>
                  <a:pt x="821091" y="66564"/>
                  <a:pt x="834089" y="72333"/>
                  <a:pt x="844952" y="81023"/>
                </a:cubicBezTo>
                <a:cubicBezTo>
                  <a:pt x="853474" y="87840"/>
                  <a:pt x="858744" y="98558"/>
                  <a:pt x="868102" y="104173"/>
                </a:cubicBezTo>
                <a:cubicBezTo>
                  <a:pt x="878564" y="110450"/>
                  <a:pt x="891251" y="111889"/>
                  <a:pt x="902826" y="115747"/>
                </a:cubicBezTo>
                <a:cubicBezTo>
                  <a:pt x="910542" y="127322"/>
                  <a:pt x="916922" y="139909"/>
                  <a:pt x="925975" y="150471"/>
                </a:cubicBezTo>
                <a:cubicBezTo>
                  <a:pt x="952454" y="181363"/>
                  <a:pt x="979070" y="194699"/>
                  <a:pt x="995423" y="231494"/>
                </a:cubicBezTo>
                <a:cubicBezTo>
                  <a:pt x="1005333" y="253792"/>
                  <a:pt x="1010857" y="277793"/>
                  <a:pt x="1018573" y="300942"/>
                </a:cubicBezTo>
                <a:cubicBezTo>
                  <a:pt x="1022431" y="312517"/>
                  <a:pt x="1028141" y="323631"/>
                  <a:pt x="1030147" y="335666"/>
                </a:cubicBezTo>
                <a:cubicBezTo>
                  <a:pt x="1034005" y="358815"/>
                  <a:pt x="1036805" y="382166"/>
                  <a:pt x="1041722" y="405114"/>
                </a:cubicBezTo>
                <a:cubicBezTo>
                  <a:pt x="1048388" y="436224"/>
                  <a:pt x="1054810" y="467529"/>
                  <a:pt x="1064871" y="497712"/>
                </a:cubicBezTo>
                <a:cubicBezTo>
                  <a:pt x="1072588" y="520861"/>
                  <a:pt x="1082103" y="543487"/>
                  <a:pt x="1088021" y="567160"/>
                </a:cubicBezTo>
                <a:cubicBezTo>
                  <a:pt x="1091879" y="582593"/>
                  <a:pt x="1096475" y="597860"/>
                  <a:pt x="1099595" y="613459"/>
                </a:cubicBezTo>
                <a:cubicBezTo>
                  <a:pt x="1104198" y="636472"/>
                  <a:pt x="1105478" y="660139"/>
                  <a:pt x="1111170" y="682907"/>
                </a:cubicBezTo>
                <a:cubicBezTo>
                  <a:pt x="1117088" y="706580"/>
                  <a:pt x="1117065" y="735101"/>
                  <a:pt x="1134319" y="752355"/>
                </a:cubicBezTo>
                <a:cubicBezTo>
                  <a:pt x="1200290" y="818326"/>
                  <a:pt x="1168513" y="780495"/>
                  <a:pt x="1226917" y="868102"/>
                </a:cubicBezTo>
                <a:cubicBezTo>
                  <a:pt x="1252207" y="906036"/>
                  <a:pt x="1236155" y="902826"/>
                  <a:pt x="1261641" y="902826"/>
                </a:cubicBezTo>
              </a:path>
            </a:pathLst>
          </a:custGeom>
          <a:noFill/>
          <a:ln w="730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1B71D2-6232-0D4F-B49E-13EB49BA49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371" y="3630366"/>
            <a:ext cx="1945724" cy="1449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395974-5FB0-E241-A69D-BD0E2B90F26F}"/>
              </a:ext>
            </a:extLst>
          </p:cNvPr>
          <p:cNvSpPr txBox="1"/>
          <p:nvPr/>
        </p:nvSpPr>
        <p:spPr bwMode="auto">
          <a:xfrm>
            <a:off x="414182" y="1775976"/>
            <a:ext cx="596214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TL;DR: 	(too long; don’t read)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	(means the summary of what just happened)</a:t>
            </a:r>
          </a:p>
        </p:txBody>
      </p:sp>
    </p:spTree>
    <p:extLst>
      <p:ext uri="{BB962C8B-B14F-4D97-AF65-F5344CB8AC3E}">
        <p14:creationId xmlns:p14="http://schemas.microsoft.com/office/powerpoint/2010/main" val="927537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1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87065-BAD3-9B4C-83F4-70892D8BBE1A}"/>
              </a:ext>
            </a:extLst>
          </p:cNvPr>
          <p:cNvSpPr txBox="1"/>
          <p:nvPr/>
        </p:nvSpPr>
        <p:spPr bwMode="auto">
          <a:xfrm>
            <a:off x="1851949" y="1342663"/>
            <a:ext cx="5147563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Clr>
                <a:schemeClr val="bg2"/>
              </a:buClr>
              <a:buNone/>
            </a:pPr>
            <a:r>
              <a:rPr kumimoji="1" lang="en-US" sz="18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kumimoji="1"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lang="en-US" sz="1800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num)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(num == 5) 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>
                <a:solidFill>
                  <a:srgbClr val="0000FF"/>
                </a:solidFill>
                <a:latin typeface="Courier New" charset="0"/>
              </a:rPr>
              <a:t>I love 5!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1800" b="1" dirty="0">
                <a:solidFill>
                  <a:srgbClr val="7030A0"/>
                </a:solidFill>
                <a:latin typeface="Courier New" charset="0"/>
              </a:rPr>
              <a:t>else</a:t>
            </a: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FF"/>
                </a:solidFill>
                <a:latin typeface="Courier New" charset="0"/>
              </a:rPr>
              <a:t>Whatever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ja-JP" sz="18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buClr>
                <a:schemeClr val="bg2"/>
              </a:buClr>
            </a:pPr>
            <a:r>
              <a:rPr lang="en-US" sz="18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92A33-0473-A243-9D44-CD092EED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656" y="4677137"/>
            <a:ext cx="3949700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C09067-225E-5041-A139-64B4890F87D5}"/>
              </a:ext>
            </a:extLst>
          </p:cNvPr>
          <p:cNvSpPr txBox="1"/>
          <p:nvPr/>
        </p:nvSpPr>
        <p:spPr bwMode="auto">
          <a:xfrm>
            <a:off x="3529331" y="5161394"/>
            <a:ext cx="8963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6650F-8328-A34F-9E97-0575EE0D6884}"/>
              </a:ext>
            </a:extLst>
          </p:cNvPr>
          <p:cNvSpPr txBox="1"/>
          <p:nvPr/>
        </p:nvSpPr>
        <p:spPr bwMode="auto">
          <a:xfrm>
            <a:off x="3548567" y="5206249"/>
            <a:ext cx="877163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  <a:latin typeface="+mj-lt"/>
                <a:cs typeface="Calibri" panose="020F0502020204030204" pitchFamily="34" charset="0"/>
              </a:rPr>
              <a:t>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A79CA-E9A5-0342-A5EF-33C515AA2E22}"/>
              </a:ext>
            </a:extLst>
          </p:cNvPr>
          <p:cNvSpPr txBox="1"/>
          <p:nvPr/>
        </p:nvSpPr>
        <p:spPr bwMode="auto">
          <a:xfrm>
            <a:off x="2427950" y="4976728"/>
            <a:ext cx="1425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love 5!</a:t>
            </a: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1950" y="1238491"/>
            <a:ext cx="5816399" cy="2951545"/>
          </a:xfrm>
          <a:noFill/>
          <a:ln>
            <a:solidFill>
              <a:schemeClr val="tx1"/>
            </a:solidFill>
          </a:ln>
        </p:spPr>
        <p:txBody>
          <a:bodyPr lIns="90487" tIns="44450" rIns="90487" bIns="44450">
            <a:normAutofit/>
          </a:bodyPr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Returns are 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96859-A7D5-C34D-9002-935C64A80F4C}"/>
              </a:ext>
            </a:extLst>
          </p:cNvPr>
          <p:cNvSpPr txBox="1"/>
          <p:nvPr/>
        </p:nvSpPr>
        <p:spPr bwMode="auto">
          <a:xfrm>
            <a:off x="32675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4426F-FA51-5D44-A11E-52DE6544E712}"/>
              </a:ext>
            </a:extLst>
          </p:cNvPr>
          <p:cNvSpPr txBox="1"/>
          <p:nvPr/>
        </p:nvSpPr>
        <p:spPr bwMode="auto">
          <a:xfrm>
            <a:off x="3376801" y="4737070"/>
            <a:ext cx="2390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4A011-E79E-8D48-8862-82C89FC4156B}"/>
              </a:ext>
            </a:extLst>
          </p:cNvPr>
          <p:cNvSpPr txBox="1"/>
          <p:nvPr/>
        </p:nvSpPr>
        <p:spPr bwMode="auto">
          <a:xfrm>
            <a:off x="6303279" y="4737070"/>
            <a:ext cx="2666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)?</a:t>
            </a:r>
            <a:endParaRPr lang="en-US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BE59-5A8B-1B40-AD71-9B9EA1DBF7F4}"/>
              </a:ext>
            </a:extLst>
          </p:cNvPr>
          <p:cNvSpPr txBox="1"/>
          <p:nvPr/>
        </p:nvSpPr>
        <p:spPr bwMode="auto">
          <a:xfrm>
            <a:off x="87076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3B283-5B84-7F46-B25D-CB308972CFE2}"/>
              </a:ext>
            </a:extLst>
          </p:cNvPr>
          <p:cNvSpPr txBox="1"/>
          <p:nvPr/>
        </p:nvSpPr>
        <p:spPr bwMode="auto">
          <a:xfrm>
            <a:off x="570198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1D874-EAC4-9741-962B-75E6E9AC0FD8}"/>
              </a:ext>
            </a:extLst>
          </p:cNvPr>
          <p:cNvSpPr txBox="1"/>
          <p:nvPr/>
        </p:nvSpPr>
        <p:spPr bwMode="auto">
          <a:xfrm>
            <a:off x="3645319" y="5717118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332C0-04A5-DA41-B2FD-C81217107DD7}"/>
              </a:ext>
            </a:extLst>
          </p:cNvPr>
          <p:cNvSpPr txBox="1"/>
          <p:nvPr/>
        </p:nvSpPr>
        <p:spPr bwMode="auto">
          <a:xfrm>
            <a:off x="394588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4D6AE-B51B-9A49-96F8-E3D4EE6F8EDB}"/>
              </a:ext>
            </a:extLst>
          </p:cNvPr>
          <p:cNvSpPr txBox="1"/>
          <p:nvPr/>
        </p:nvSpPr>
        <p:spPr bwMode="auto">
          <a:xfrm>
            <a:off x="6720439" y="5717118"/>
            <a:ext cx="15696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"Unknown"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211BD-8160-2C42-B8F3-A8895D8E72FD}"/>
              </a:ext>
            </a:extLst>
          </p:cNvPr>
          <p:cNvSpPr txBox="1"/>
          <p:nvPr/>
        </p:nvSpPr>
        <p:spPr bwMode="auto">
          <a:xfrm>
            <a:off x="7021001" y="5204011"/>
            <a:ext cx="9685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162912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521950" y="1238491"/>
            <a:ext cx="5816399" cy="2951545"/>
          </a:xfrm>
          <a:noFill/>
          <a:ln>
            <a:solidFill>
              <a:schemeClr val="tx1"/>
            </a:solidFill>
          </a:ln>
        </p:spPr>
        <p:txBody>
          <a:bodyPr lIns="90487" tIns="44450" rIns="90487" bIns="44450">
            <a:normAutofit/>
          </a:bodyPr>
          <a:lstStyle/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getMonthName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solidFill>
                  <a:srgbClr val="B7005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0)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</a:t>
            </a:r>
            <a:r>
              <a:rPr lang="en-US" sz="18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"January"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 == 1) {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"February"</a:t>
            </a:r>
            <a:r>
              <a:rPr lang="en-US" altLang="ja-JP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return "Unknown"</a:t>
            </a:r>
            <a:r>
              <a:rPr lang="en-US" altLang="ja-JP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1113" indent="0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Multiple Returns are OK, but…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EC5D9486-1F79-684A-99F6-5269DC251A7A}"/>
              </a:ext>
            </a:extLst>
          </p:cNvPr>
          <p:cNvSpPr/>
          <p:nvPr/>
        </p:nvSpPr>
        <p:spPr>
          <a:xfrm>
            <a:off x="4521581" y="4109101"/>
            <a:ext cx="3145960" cy="1854019"/>
          </a:xfrm>
          <a:prstGeom prst="wedgeEllipseCallout">
            <a:avLst>
              <a:gd name="adj1" fmla="val 55139"/>
              <a:gd name="adj2" fmla="val 26260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ndale Mono" panose="020B0509000000000004" pitchFamily="49" charset="0"/>
                <a:ea typeface=""/>
                <a:cs typeface=""/>
              </a:rPr>
              <a:t>This method must return a result of type String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B0C07-2E94-F14A-B767-1D25560209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7481" y="5520688"/>
            <a:ext cx="1088651" cy="1088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CE4AB-F4C4-3448-9083-F64748C4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58" y="1238491"/>
            <a:ext cx="302469" cy="3490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64F452-A8DF-2344-A253-ECD29B20C127}"/>
              </a:ext>
            </a:extLst>
          </p:cNvPr>
          <p:cNvCxnSpPr/>
          <p:nvPr/>
        </p:nvCxnSpPr>
        <p:spPr>
          <a:xfrm flipH="1">
            <a:off x="3657599" y="1494897"/>
            <a:ext cx="16459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D5734-6684-A74E-89C6-51FCB8E49D67}"/>
              </a:ext>
            </a:extLst>
          </p:cNvPr>
          <p:cNvSpPr txBox="1"/>
          <p:nvPr/>
        </p:nvSpPr>
        <p:spPr bwMode="auto">
          <a:xfrm>
            <a:off x="669900" y="4896973"/>
            <a:ext cx="38106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For all possible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arguments of this type,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something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must be returned!</a:t>
            </a:r>
          </a:p>
        </p:txBody>
      </p:sp>
    </p:spTree>
    <p:extLst>
      <p:ext uri="{BB962C8B-B14F-4D97-AF65-F5344CB8AC3E}">
        <p14:creationId xmlns:p14="http://schemas.microsoft.com/office/powerpoint/2010/main" val="30811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???????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Fill this in too */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029CF-7C34-EE49-BFD8-7AEC2311B112}"/>
              </a:ext>
            </a:extLst>
          </p:cNvPr>
          <p:cNvSpPr txBox="1"/>
          <p:nvPr/>
        </p:nvSpPr>
        <p:spPr bwMode="auto">
          <a:xfrm>
            <a:off x="6356637" y="4376386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Step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F3948-A17A-5A41-AC90-EA75B139BF65}"/>
              </a:ext>
            </a:extLst>
          </p:cNvPr>
          <p:cNvSpPr txBox="1"/>
          <p:nvPr/>
        </p:nvSpPr>
        <p:spPr bwMode="auto">
          <a:xfrm>
            <a:off x="6356638" y="5101830"/>
            <a:ext cx="102303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2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Step (2)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FD23CC4-C1BF-AA40-96C4-DF0A7DD1AC12}"/>
              </a:ext>
            </a:extLst>
          </p:cNvPr>
          <p:cNvSpPr/>
          <p:nvPr/>
        </p:nvSpPr>
        <p:spPr>
          <a:xfrm>
            <a:off x="6183888" y="4833674"/>
            <a:ext cx="159038" cy="951811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C7B0A7E-F8EE-E941-8822-547EB990CED1}"/>
              </a:ext>
            </a:extLst>
          </p:cNvPr>
          <p:cNvSpPr/>
          <p:nvPr/>
        </p:nvSpPr>
        <p:spPr>
          <a:xfrm>
            <a:off x="6183888" y="4393170"/>
            <a:ext cx="159037" cy="415498"/>
          </a:xfrm>
          <a:prstGeom prst="rightBrac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F0627-EEDD-5649-83CC-62199C6806B9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993804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 * 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5583531" y="4869803"/>
            <a:ext cx="3282824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You must name your input variables!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3228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171876" y="5567423"/>
            <a:ext cx="6800247" cy="838883"/>
          </a:xfrm>
          <a:noFill/>
        </p:spPr>
        <p:txBody>
          <a:bodyPr lIns="90487" tIns="44450" rIns="90487" bIns="44450">
            <a:normAutofit/>
          </a:bodyPr>
          <a:lstStyle/>
          <a:p>
            <a:pPr marL="0" indent="0" algn="ctr">
              <a:buClr>
                <a:schemeClr val="bg2"/>
              </a:buClr>
              <a:buNone/>
            </a:pPr>
            <a:r>
              <a:rPr kumimoji="1" lang="en-US" sz="4000" dirty="0">
                <a:solidFill>
                  <a:schemeClr val="bg1"/>
                </a:solidFill>
              </a:rPr>
              <a:t>Let’s program together!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Parameter + Returns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B1AF8-A66F-4443-B38E-FEE13E5B25CB}"/>
              </a:ext>
            </a:extLst>
          </p:cNvPr>
          <p:cNvSpPr txBox="1"/>
          <p:nvPr/>
        </p:nvSpPr>
        <p:spPr bwMode="auto">
          <a:xfrm>
            <a:off x="756685" y="2823917"/>
            <a:ext cx="7215437" cy="3416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run() 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double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conversion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(2.2);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("2.2 m is " + conversion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("5.2 m is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(5.2) + " cm");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metersToCm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meters) {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meters*100;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B843E6-58FE-384D-BAC9-7005BBB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03" y="1157495"/>
            <a:ext cx="3200400" cy="125730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E7740297-5CA9-104A-B3A7-80A497A74649}"/>
              </a:ext>
            </a:extLst>
          </p:cNvPr>
          <p:cNvSpPr/>
          <p:nvPr/>
        </p:nvSpPr>
        <p:spPr>
          <a:xfrm>
            <a:off x="1666756" y="5402207"/>
            <a:ext cx="4872940" cy="1169314"/>
          </a:xfrm>
          <a:prstGeom prst="wedgeEllipseCallout">
            <a:avLst>
              <a:gd name="adj1" fmla="val -44740"/>
              <a:gd name="adj2" fmla="val -52787"/>
            </a:avLst>
          </a:prstGeom>
          <a:solidFill>
            <a:schemeClr val="bg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latin typeface="+mj-lt"/>
                <a:ea typeface=""/>
                <a:cs typeface=""/>
              </a:rPr>
              <a:t>⚠️  Any non-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void</a:t>
            </a:r>
            <a:r>
              <a:rPr lang="en-US" sz="1800" kern="0" dirty="0">
                <a:latin typeface="+mj-lt"/>
                <a:ea typeface=""/>
                <a:cs typeface=""/>
              </a:rPr>
              <a:t> </a:t>
            </a:r>
            <a:r>
              <a:rPr lang="en-US" kern="0" dirty="0">
                <a:latin typeface="+mj-lt"/>
                <a:ea typeface=""/>
                <a:cs typeface=""/>
              </a:rPr>
              <a:t>method must </a:t>
            </a:r>
            <a:r>
              <a:rPr lang="en-US" sz="1800" b="1" kern="0" dirty="0">
                <a:solidFill>
                  <a:srgbClr val="7030A0"/>
                </a:solidFill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return</a:t>
            </a:r>
            <a:r>
              <a:rPr lang="en-US" kern="0" dirty="0">
                <a:latin typeface="+mj-lt"/>
                <a:ea typeface=""/>
                <a:cs typeface=""/>
              </a:rPr>
              <a:t> something!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1308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603D30-034B-1441-8FB2-D384463241E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 Many Boxes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2E6D0-FA14-1F40-99F6-220410DFF9DB}"/>
              </a:ext>
            </a:extLst>
          </p:cNvPr>
          <p:cNvSpPr txBox="1"/>
          <p:nvPr/>
        </p:nvSpPr>
        <p:spPr bwMode="auto">
          <a:xfrm>
            <a:off x="1130937" y="5447376"/>
            <a:ext cx="69624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We can create many types of variables in Java!!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D4CE6-2A16-6547-9419-435B7A32DB5C}"/>
              </a:ext>
            </a:extLst>
          </p:cNvPr>
          <p:cNvSpPr txBox="1"/>
          <p:nvPr/>
        </p:nvSpPr>
        <p:spPr bwMode="auto">
          <a:xfrm>
            <a:off x="903567" y="3586694"/>
            <a:ext cx="718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(width, height);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A8984-61BB-D943-AA63-EBC75A2F5D12}"/>
              </a:ext>
            </a:extLst>
          </p:cNvPr>
          <p:cNvSpPr txBox="1"/>
          <p:nvPr/>
        </p:nvSpPr>
        <p:spPr bwMode="auto">
          <a:xfrm>
            <a:off x="903567" y="2145404"/>
            <a:ext cx="42402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 = 14.0 / 2.5;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DD2BE-F589-EF4E-B878-0A2B1FAF7CF4}"/>
              </a:ext>
            </a:extLst>
          </p:cNvPr>
          <p:cNvSpPr txBox="1"/>
          <p:nvPr/>
        </p:nvSpPr>
        <p:spPr bwMode="auto">
          <a:xfrm>
            <a:off x="903567" y="2866652"/>
            <a:ext cx="5715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</a:t>
            </a:r>
            <a:r>
              <a:rPr lang="en-US" dirty="0">
                <a:solidFill>
                  <a:srgbClr val="00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"This is a string"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E41E-0148-9649-8579-6705C3384B1C}"/>
              </a:ext>
            </a:extLst>
          </p:cNvPr>
          <p:cNvSpPr txBox="1"/>
          <p:nvPr/>
        </p:nvSpPr>
        <p:spPr bwMode="auto">
          <a:xfrm>
            <a:off x="903567" y="1425363"/>
            <a:ext cx="2765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life = 42;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2A48C3-7E22-044F-9C49-A62988E1A4BC}"/>
              </a:ext>
            </a:extLst>
          </p:cNvPr>
          <p:cNvSpPr txBox="1"/>
          <p:nvPr/>
        </p:nvSpPr>
        <p:spPr bwMode="auto">
          <a:xfrm>
            <a:off x="903567" y="4306735"/>
            <a:ext cx="55306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y);</a:t>
            </a:r>
          </a:p>
        </p:txBody>
      </p:sp>
    </p:spTree>
    <p:extLst>
      <p:ext uri="{BB962C8B-B14F-4D97-AF65-F5344CB8AC3E}">
        <p14:creationId xmlns:p14="http://schemas.microsoft.com/office/powerpoint/2010/main" val="16165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87BD8D-56A1-AD44-B693-DDA5283573AC}"/>
              </a:ext>
            </a:extLst>
          </p:cNvPr>
          <p:cNvSpPr/>
          <p:nvPr/>
        </p:nvSpPr>
        <p:spPr>
          <a:xfrm>
            <a:off x="914400" y="3900516"/>
            <a:ext cx="636062" cy="336042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AE41C4-40A8-D641-8253-17673139D848}"/>
              </a:ext>
            </a:extLst>
          </p:cNvPr>
          <p:cNvSpPr/>
          <p:nvPr/>
        </p:nvSpPr>
        <p:spPr>
          <a:xfrm>
            <a:off x="2384141" y="1653368"/>
            <a:ext cx="761699" cy="314328"/>
          </a:xfrm>
          <a:prstGeom prst="rect">
            <a:avLst/>
          </a:prstGeom>
          <a:solidFill>
            <a:srgbClr val="E296F9">
              <a:alpha val="41961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D47F4-2D0A-0148-BE8F-44AD78B7A584}"/>
              </a:ext>
            </a:extLst>
          </p:cNvPr>
          <p:cNvSpPr/>
          <p:nvPr/>
        </p:nvSpPr>
        <p:spPr>
          <a:xfrm>
            <a:off x="3145840" y="1653369"/>
            <a:ext cx="1687449" cy="3143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Summary: Defining a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AD3D1-B54A-2F42-B8B5-3B8C3ECCDCF2}"/>
              </a:ext>
            </a:extLst>
          </p:cNvPr>
          <p:cNvSpPr/>
          <p:nvPr/>
        </p:nvSpPr>
        <p:spPr>
          <a:xfrm>
            <a:off x="4948512" y="1642511"/>
            <a:ext cx="2830809" cy="314327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4FE9DF-B69B-4E49-9393-CFAC3B7BD1A7}"/>
              </a:ext>
            </a:extLst>
          </p:cNvPr>
          <p:cNvSpPr/>
          <p:nvPr/>
        </p:nvSpPr>
        <p:spPr>
          <a:xfrm>
            <a:off x="1550462" y="5352911"/>
            <a:ext cx="1794622" cy="3360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5" y="1223963"/>
            <a:ext cx="8524875" cy="5419905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visibility type </a:t>
            </a:r>
            <a:r>
              <a:rPr lang="en-US" sz="2000" dirty="0" err="1">
                <a:solidFill>
                  <a:srgbClr val="000000"/>
                </a:solidFill>
                <a:cs typeface="Courier New" panose="02070309020205020404" pitchFamily="49" charset="0"/>
              </a:rPr>
              <a:t>nameOfMethod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(parameter types and names)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</a:endParaRP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dirty="0">
                <a:solidFill>
                  <a:srgbClr val="7030A0"/>
                </a:solidFill>
                <a:cs typeface="Times" charset="0"/>
              </a:rPr>
              <a:t>visibility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cs typeface="Times" charset="0"/>
              </a:rPr>
              <a:t> 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 or </a:t>
            </a:r>
            <a:r>
              <a:rPr lang="en-US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</a:p>
          <a:p>
            <a:pPr marL="230188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7030A0"/>
                </a:solidFill>
                <a:cs typeface="Times" charset="0"/>
              </a:rPr>
              <a:t>type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type returned by method</a:t>
            </a:r>
            <a:endParaRPr lang="en-US" sz="2800" b="1" dirty="0">
              <a:solidFill>
                <a:srgbClr val="010000"/>
              </a:solidFill>
              <a:cs typeface="Times" charset="0"/>
            </a:endParaRPr>
          </a:p>
          <a:p>
            <a:pPr marL="692150" lvl="1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i="1" dirty="0">
                <a:solidFill>
                  <a:srgbClr val="010000"/>
                </a:solidFill>
                <a:cs typeface="Times" charset="0"/>
              </a:rPr>
              <a:t> ,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, etc. must include a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cs typeface="Times" charset="0"/>
              </a:rPr>
              <a:t> value!</a:t>
            </a:r>
          </a:p>
          <a:p>
            <a:pPr marL="692150" lvl="2" indent="-231775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Can be </a:t>
            </a:r>
            <a:r>
              <a:rPr lang="en-US" sz="21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 to indicate that nothing is returned</a:t>
            </a:r>
            <a:endParaRPr lang="en-US" sz="2100" dirty="0">
              <a:solidFill>
                <a:schemeClr val="bg2"/>
              </a:solidFill>
            </a:endParaRPr>
          </a:p>
          <a:p>
            <a:pPr marL="299668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dirty="0">
                <a:solidFill>
                  <a:srgbClr val="010000"/>
                </a:solidFill>
                <a:cs typeface="Times" charset="0"/>
              </a:rPr>
              <a:t>Input </a:t>
            </a:r>
            <a:r>
              <a:rPr lang="en-US" sz="2800" b="1" i="1" dirty="0">
                <a:solidFill>
                  <a:srgbClr val="010000"/>
                </a:solidFill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cs typeface="Times" charset="0"/>
              </a:rPr>
              <a:t>information passed into method</a:t>
            </a:r>
            <a:endParaRPr lang="en-US" dirty="0">
              <a:solidFill>
                <a:srgbClr val="010000"/>
              </a:solidFill>
              <a:cs typeface="Times" charset="0"/>
            </a:endParaRP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  <a:cs typeface="Times" charset="0"/>
              </a:rPr>
              <a:t>Must declare variable type AND variable name! (like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meter</a:t>
            </a:r>
            <a:r>
              <a:rPr lang="en-US" sz="2100" dirty="0">
                <a:solidFill>
                  <a:srgbClr val="010000"/>
                </a:solidFill>
                <a:cs typeface="Times" charset="0"/>
              </a:rPr>
              <a:t>)</a:t>
            </a:r>
          </a:p>
          <a:p>
            <a:pPr marL="692150" lvl="2" indent="-231775">
              <a:spcBef>
                <a:spcPts val="800"/>
              </a:spcBef>
              <a:buClr>
                <a:srgbClr val="E48312">
                  <a:lumMod val="75000"/>
                </a:srgbClr>
              </a:buClr>
              <a:buFont typeface="Arial" charset="0"/>
              <a:buChar char="•"/>
            </a:pPr>
            <a:r>
              <a:rPr lang="en-US" sz="2100" dirty="0">
                <a:solidFill>
                  <a:srgbClr val="010000"/>
                </a:solidFill>
              </a:rPr>
              <a:t>Can be empty </a:t>
            </a:r>
            <a:r>
              <a:rPr lang="en-US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solidFill>
                <a:srgbClr val="CCDDE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0188" lvl="1" indent="-230188">
              <a:spcBef>
                <a:spcPts val="800"/>
              </a:spcBef>
              <a:spcAft>
                <a:spcPts val="150"/>
              </a:spcAft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800" dirty="0">
              <a:solidFill>
                <a:srgbClr val="010000"/>
              </a:solidFill>
              <a:cs typeface="Times" charset="0"/>
            </a:endParaRPr>
          </a:p>
          <a:p>
            <a:pPr marL="449633" lvl="1" indent="-230188"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endParaRPr lang="en-US" sz="2400" b="1" dirty="0">
              <a:solidFill>
                <a:srgbClr val="010000"/>
              </a:solidFill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1" grpId="0" animBg="1"/>
      <p:bldP spid="15" grpId="0" animBg="1"/>
      <p:bldP spid="409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7F89F3-A304-4942-B281-EED9BF404274}"/>
              </a:ext>
            </a:extLst>
          </p:cNvPr>
          <p:cNvSpPr/>
          <p:nvPr/>
        </p:nvSpPr>
        <p:spPr>
          <a:xfrm>
            <a:off x="826475" y="1892759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344724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3A647C-FA94-B54D-BC25-04CA83BEA8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Java Execution of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3D93-37D0-F84F-AF11-852F79F9A964}"/>
              </a:ext>
            </a:extLst>
          </p:cNvPr>
          <p:cNvSpPr txBox="1"/>
          <p:nvPr/>
        </p:nvSpPr>
        <p:spPr bwMode="auto">
          <a:xfrm>
            <a:off x="2027001" y="3669576"/>
            <a:ext cx="66314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5653-6C5D-224D-A56B-8086FC08F4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3263" y="1045571"/>
            <a:ext cx="1353851" cy="1893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610D1-BE4F-B14D-8A24-773452525B31}"/>
              </a:ext>
            </a:extLst>
          </p:cNvPr>
          <p:cNvSpPr txBox="1"/>
          <p:nvPr/>
        </p:nvSpPr>
        <p:spPr bwMode="auto">
          <a:xfrm>
            <a:off x="841286" y="3731132"/>
            <a:ext cx="109613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“equals”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4AB8424-950A-C043-B868-79EEA44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95" y="3963073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ourier New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057154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25930-869C-FE4B-A614-99C83E80D60C}"/>
              </a:ext>
            </a:extLst>
          </p:cNvPr>
          <p:cNvSpPr txBox="1"/>
          <p:nvPr/>
        </p:nvSpPr>
        <p:spPr bwMode="auto">
          <a:xfrm>
            <a:off x="4787546" y="4702972"/>
            <a:ext cx="3738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F2617-9261-8A4F-8797-56B51345472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4933A-F6BC-7D40-A56A-B7D75EAF9B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4F2D2-F7B9-144F-A6C8-CFB4E429E97C}"/>
              </a:ext>
            </a:extLst>
          </p:cNvPr>
          <p:cNvSpPr txBox="1"/>
          <p:nvPr/>
        </p:nvSpPr>
        <p:spPr bwMode="auto">
          <a:xfrm>
            <a:off x="1210631" y="5742870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E3B70-8F52-7443-83AD-99FC9586C88A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75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25F734-C8D0-DC4E-8F92-1AE8B1FF24C9}"/>
              </a:ext>
            </a:extLst>
          </p:cNvPr>
          <p:cNvSpPr/>
          <p:nvPr/>
        </p:nvSpPr>
        <p:spPr>
          <a:xfrm>
            <a:off x="453903" y="2824444"/>
            <a:ext cx="8458601" cy="175432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43A84-1ED6-1A41-BFF5-D8BD2786021F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18F23-C3C7-E74B-AC4C-34450E8A8654}"/>
              </a:ext>
            </a:extLst>
          </p:cNvPr>
          <p:cNvSpPr txBox="1"/>
          <p:nvPr/>
        </p:nvSpPr>
        <p:spPr bwMode="auto">
          <a:xfrm>
            <a:off x="4787546" y="4702972"/>
            <a:ext cx="37382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What happens when we run this program?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EEF62-FA3B-EA41-B2D7-74EBF69509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14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2CBC770-4E6D-C945-9684-C869D6A8274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06664" y="44789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76171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E8420D-836C-D14C-BAC9-0A5EBDA4B0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868AD-F91D-0043-AC25-AF38053EE875}"/>
              </a:ext>
            </a:extLst>
          </p:cNvPr>
          <p:cNvSpPr txBox="1"/>
          <p:nvPr/>
        </p:nvSpPr>
        <p:spPr bwMode="auto">
          <a:xfrm>
            <a:off x="5609894" y="5127683"/>
            <a:ext cx="34966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Evaluate right hand side</a:t>
            </a:r>
          </a:p>
          <a:p>
            <a:pPr marL="457200" indent="-457200" algn="l">
              <a:buAutoNum type="arabicParenBoth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Store result in variable on left hand 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CD8C9C7-5FAE-FD45-A3F7-08B8861E1C27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274B4F-60D4-E947-B1B2-ECDF15084A29}"/>
              </a:ext>
            </a:extLst>
          </p:cNvPr>
          <p:cNvSpPr/>
          <p:nvPr/>
        </p:nvSpPr>
        <p:spPr>
          <a:xfrm>
            <a:off x="4786730" y="4216521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6CE53-E0BB-D143-BD18-00A88654AD55}"/>
              </a:ext>
            </a:extLst>
          </p:cNvPr>
          <p:cNvSpPr/>
          <p:nvPr/>
        </p:nvSpPr>
        <p:spPr>
          <a:xfrm>
            <a:off x="1556435" y="4211146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  <p:bldP spid="32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7384293" y="5527792"/>
            <a:ext cx="8579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EB92816-E09D-5346-B123-035FD58128D2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251993" y="5404682"/>
            <a:ext cx="2579489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8" grpId="0" animBg="1"/>
      <p:bldP spid="29" grpId="0" animBg="1"/>
      <p:bldP spid="29" grpId="1" animBg="1"/>
      <p:bldP spid="30" grpId="0" animBg="1"/>
      <p:bldP spid="31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”Blue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Red 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A4DD827-4DF4-F340-969F-E8CFDCDC8EE9}"/>
              </a:ext>
            </a:extLst>
          </p:cNvPr>
          <p:cNvSpPr/>
          <p:nvPr/>
        </p:nvSpPr>
        <p:spPr>
          <a:xfrm>
            <a:off x="7581418" y="4433104"/>
            <a:ext cx="290822" cy="995423"/>
          </a:xfrm>
          <a:custGeom>
            <a:avLst/>
            <a:gdLst>
              <a:gd name="connsiteX0" fmla="*/ 0 w 290822"/>
              <a:gd name="connsiteY0" fmla="*/ 0 h 995423"/>
              <a:gd name="connsiteX1" fmla="*/ 46298 w 290822"/>
              <a:gd name="connsiteY1" fmla="*/ 81023 h 995423"/>
              <a:gd name="connsiteX2" fmla="*/ 69448 w 290822"/>
              <a:gd name="connsiteY2" fmla="*/ 104172 h 995423"/>
              <a:gd name="connsiteX3" fmla="*/ 115747 w 290822"/>
              <a:gd name="connsiteY3" fmla="*/ 173620 h 995423"/>
              <a:gd name="connsiteX4" fmla="*/ 127321 w 290822"/>
              <a:gd name="connsiteY4" fmla="*/ 208344 h 995423"/>
              <a:gd name="connsiteX5" fmla="*/ 150471 w 290822"/>
              <a:gd name="connsiteY5" fmla="*/ 231493 h 995423"/>
              <a:gd name="connsiteX6" fmla="*/ 173620 w 290822"/>
              <a:gd name="connsiteY6" fmla="*/ 300942 h 995423"/>
              <a:gd name="connsiteX7" fmla="*/ 196769 w 290822"/>
              <a:gd name="connsiteY7" fmla="*/ 370390 h 995423"/>
              <a:gd name="connsiteX8" fmla="*/ 208344 w 290822"/>
              <a:gd name="connsiteY8" fmla="*/ 439838 h 995423"/>
              <a:gd name="connsiteX9" fmla="*/ 243068 w 290822"/>
              <a:gd name="connsiteY9" fmla="*/ 555585 h 995423"/>
              <a:gd name="connsiteX10" fmla="*/ 254643 w 290822"/>
              <a:gd name="connsiteY10" fmla="*/ 590309 h 995423"/>
              <a:gd name="connsiteX11" fmla="*/ 266217 w 290822"/>
              <a:gd name="connsiteY11" fmla="*/ 671331 h 995423"/>
              <a:gd name="connsiteX12" fmla="*/ 277792 w 290822"/>
              <a:gd name="connsiteY12" fmla="*/ 763929 h 995423"/>
              <a:gd name="connsiteX13" fmla="*/ 289367 w 290822"/>
              <a:gd name="connsiteY13" fmla="*/ 798653 h 995423"/>
              <a:gd name="connsiteX14" fmla="*/ 289367 w 290822"/>
              <a:gd name="connsiteY14" fmla="*/ 995423 h 9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0822" h="995423">
                <a:moveTo>
                  <a:pt x="0" y="0"/>
                </a:moveTo>
                <a:cubicBezTo>
                  <a:pt x="15433" y="27008"/>
                  <a:pt x="29044" y="55141"/>
                  <a:pt x="46298" y="81023"/>
                </a:cubicBezTo>
                <a:cubicBezTo>
                  <a:pt x="52351" y="90103"/>
                  <a:pt x="62900" y="95442"/>
                  <a:pt x="69448" y="104172"/>
                </a:cubicBezTo>
                <a:cubicBezTo>
                  <a:pt x="86141" y="126430"/>
                  <a:pt x="115747" y="173620"/>
                  <a:pt x="115747" y="173620"/>
                </a:cubicBezTo>
                <a:cubicBezTo>
                  <a:pt x="119605" y="185195"/>
                  <a:pt x="121044" y="197882"/>
                  <a:pt x="127321" y="208344"/>
                </a:cubicBezTo>
                <a:cubicBezTo>
                  <a:pt x="132936" y="217702"/>
                  <a:pt x="145591" y="221732"/>
                  <a:pt x="150471" y="231493"/>
                </a:cubicBezTo>
                <a:cubicBezTo>
                  <a:pt x="161384" y="253319"/>
                  <a:pt x="165904" y="277792"/>
                  <a:pt x="173620" y="300942"/>
                </a:cubicBezTo>
                <a:cubicBezTo>
                  <a:pt x="173622" y="300949"/>
                  <a:pt x="196768" y="370382"/>
                  <a:pt x="196769" y="370390"/>
                </a:cubicBezTo>
                <a:cubicBezTo>
                  <a:pt x="200627" y="393539"/>
                  <a:pt x="203741" y="416825"/>
                  <a:pt x="208344" y="439838"/>
                </a:cubicBezTo>
                <a:cubicBezTo>
                  <a:pt x="217090" y="483567"/>
                  <a:pt x="228306" y="511299"/>
                  <a:pt x="243068" y="555585"/>
                </a:cubicBezTo>
                <a:lnTo>
                  <a:pt x="254643" y="590309"/>
                </a:lnTo>
                <a:cubicBezTo>
                  <a:pt x="258501" y="617316"/>
                  <a:pt x="262611" y="644289"/>
                  <a:pt x="266217" y="671331"/>
                </a:cubicBezTo>
                <a:cubicBezTo>
                  <a:pt x="270328" y="702164"/>
                  <a:pt x="272227" y="733325"/>
                  <a:pt x="277792" y="763929"/>
                </a:cubicBezTo>
                <a:cubicBezTo>
                  <a:pt x="279975" y="775933"/>
                  <a:pt x="288758" y="786467"/>
                  <a:pt x="289367" y="798653"/>
                </a:cubicBezTo>
                <a:cubicBezTo>
                  <a:pt x="292642" y="864161"/>
                  <a:pt x="289367" y="929833"/>
                  <a:pt x="289367" y="995423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68E4FD83-CE0C-6345-B490-1D435FF06F62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144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709514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518704" y="760576"/>
            <a:ext cx="5104435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251992" y="5404682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63210" y="9711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A14D105E-A79E-5C4E-AA3A-03E8F928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204FC45-F24A-3240-8FFC-5745AAD1F9DA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198688" y="5499847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95C400-ECB6-7A4D-B10C-5E233ED5C3F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995E48-C9EF-AF44-87BF-0DC189C333FA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C -0.00104 -0.04723 -0.00121 -0.09445 -0.00243 -0.14121 C -0.0026 -0.14885 -0.00607 -0.17338 -0.00902 -0.17987 L -0.01354 -0.18936 C -0.01423 -0.1926 -0.0151 -0.19584 -0.01562 -0.19908 C -0.01718 -0.20764 -0.01805 -0.21621 -0.01996 -0.22477 C -0.0217 -0.23102 -0.02205 -0.2382 -0.02448 -0.24399 L -0.02882 -0.25371 C -0.03038 -0.25996 -0.03229 -0.26621 -0.03333 -0.27292 C -0.0342 -0.27709 -0.03472 -0.28149 -0.03559 -0.28565 C -0.03698 -0.29213 -0.03854 -0.29838 -0.03993 -0.30487 L -0.04236 -0.31459 C -0.04305 -0.3176 -0.04392 -0.32084 -0.04444 -0.32408 C -0.04514 -0.32824 -0.04722 -0.3419 -0.04878 -0.34653 C -0.05 -0.35 -0.05225 -0.35278 -0.0533 -0.35602 C -0.05521 -0.3625 -0.05625 -0.36922 -0.05764 -0.37547 C -0.05833 -0.37871 -0.0585 -0.38218 -0.05989 -0.38496 L -0.07326 -0.41389 L -0.09531 -0.46204 L -0.10416 -0.48125 L -0.1085 -0.49074 C -0.11389 -0.51366 -0.10712 -0.48565 -0.11527 -0.5132 C -0.12048 -0.53125 -0.11354 -0.51459 -0.12187 -0.53588 C -0.12309 -0.53912 -0.12517 -0.5419 -0.12639 -0.54537 C -0.12725 -0.54838 -0.1276 -0.55186 -0.12847 -0.5551 C -0.12968 -0.55949 -0.13159 -0.56343 -0.13281 -0.56783 C -0.13819 -0.58588 -0.13107 -0.56922 -0.13958 -0.59028 C -0.14687 -0.6088 -0.1408 -0.59121 -0.15052 -0.60949 C -0.15382 -0.61574 -0.15937 -0.62871 -0.15937 -0.62848 C -0.16337 -0.64653 -0.1592 -0.63056 -0.16614 -0.64792 C -0.16771 -0.65209 -0.16927 -0.65649 -0.17048 -0.66088 C -0.17135 -0.66389 -0.1717 -0.66737 -0.17274 -0.67061 C -0.17378 -0.67385 -0.17621 -0.67662 -0.17725 -0.6801 C -0.17899 -0.68612 -0.18003 -0.69283 -0.18159 -0.69931 C -0.18229 -0.70255 -0.18246 -0.70602 -0.18368 -0.70903 L -0.19253 -0.72824 C -0.19687 -0.7463 -0.19323 -0.73542 -0.20816 -0.75718 C -0.21649 -0.76922 -0.2118 -0.76528 -0.22135 -0.76991 C -0.23663 -0.78449 -0.22968 -0.7801 -0.24132 -0.78565 C -0.25521 -0.78473 -0.26944 -0.78449 -0.28333 -0.78264 C -0.28767 -0.78218 -0.2934 -0.77709 -0.29652 -0.77292 C -0.29913 -0.77014 -0.30087 -0.76621 -0.3033 -0.76343 C -0.30521 -0.76088 -0.30764 -0.75903 -0.30989 -0.75718 L -0.31857 -0.73797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2" grpId="0"/>
      <p:bldP spid="22" grpId="1"/>
      <p:bldP spid="37" grpId="0" animBg="1"/>
      <p:bldP spid="38" grpId="0"/>
      <p:bldP spid="40" grpId="0"/>
      <p:bldP spid="13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32857AB-F70E-8C43-9B59-1CB777CD404F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1381086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3AB19AC-C470-FE47-B4C6-D574A92E3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6A461B-D528-9845-9A5F-6355A32F4D5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E12461E-1EBD-114E-B90B-17D7E0C75A1E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05EDEE-FEC1-4941-ABE1-5C6A2538B26C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E96A0A-C518-7644-A9CD-2789ED1653F9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A6491282-FAB1-1045-9840-72288E00C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3D42E7-8297-7F49-8817-E4C110812B27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ED7689-E1C8-2345-BCDE-BBB054914A46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8F937-B2E9-6940-8BAF-D84B9C70EF80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1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ight Arrow 35">
            <a:extLst>
              <a:ext uri="{FF2B5EF4-FFF2-40B4-BE49-F238E27FC236}">
                <a16:creationId xmlns:a16="http://schemas.microsoft.com/office/drawing/2014/main" id="{06CC2E6C-4DE7-3843-9F03-B6A5763AA7E4}"/>
              </a:ext>
            </a:extLst>
          </p:cNvPr>
          <p:cNvSpPr/>
          <p:nvPr/>
        </p:nvSpPr>
        <p:spPr>
          <a:xfrm>
            <a:off x="143879" y="1265287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994EA-2ADA-1840-9116-BE4CCF05D7B1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38460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853B64-8A23-164F-8B46-D290819503D2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51147E8-5B10-994F-9AEB-6CE181363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65A2078-65F5-944C-BD98-397367C4B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BF077572-12D0-2041-9CA6-1F38A8B8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91F1F67-6991-4B42-9654-EC5C89FA3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9DDDCC-5E65-804A-88FD-DFCCA4D4C9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40825A-A8E6-6449-851F-FF49AC4355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CBED9-FEE6-034D-8959-DB5010C4149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36727B0-F670-0941-9639-7DB3359A0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51FFDA9-FF88-724E-A313-8E1A89137CA1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8180CCD-482D-7441-8E0D-0C787F2CB081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23118D-D856-EA4A-8630-0D43CC101977}"/>
              </a:ext>
            </a:extLst>
          </p:cNvPr>
          <p:cNvSpPr/>
          <p:nvPr/>
        </p:nvSpPr>
        <p:spPr>
          <a:xfrm>
            <a:off x="453904" y="462566"/>
            <a:ext cx="8458602" cy="1754326"/>
          </a:xfrm>
          <a:prstGeom prst="rect">
            <a:avLst/>
          </a:prstGeom>
          <a:ln w="762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6CB751-A889-D744-B015-0AC763A651C8}"/>
              </a:ext>
            </a:extLst>
          </p:cNvPr>
          <p:cNvSpPr/>
          <p:nvPr/>
        </p:nvSpPr>
        <p:spPr>
          <a:xfrm>
            <a:off x="419179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578131D-80B6-614A-84E8-828AC2EE56CC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89FC53C-C6AE-CC41-A6E2-32070FE1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8F04E7-968D-FB49-ACA7-6AD585535FA0}"/>
              </a:ext>
            </a:extLst>
          </p:cNvPr>
          <p:cNvSpPr/>
          <p:nvPr/>
        </p:nvSpPr>
        <p:spPr>
          <a:xfrm>
            <a:off x="8551427" y="999255"/>
            <a:ext cx="615720" cy="91533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037699-EB03-3A4F-BCD7-48756AC54A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  <p:bldP spid="15" grpId="0"/>
      <p:bldP spid="18" grpId="0" animBg="1"/>
      <p:bldP spid="38" grpId="0" animBg="1"/>
      <p:bldP spid="39" grpId="0" animBg="1"/>
      <p:bldP spid="22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E1E91B-BCA2-A149-856E-BA922B220FD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4BA002-73ED-4743-9304-15F17B130213}"/>
              </a:ext>
            </a:extLst>
          </p:cNvPr>
          <p:cNvSpPr/>
          <p:nvPr/>
        </p:nvSpPr>
        <p:spPr>
          <a:xfrm>
            <a:off x="106664" y="262524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F991A-6E3D-114F-9A55-0D95D9C08768}"/>
              </a:ext>
            </a:extLst>
          </p:cNvPr>
          <p:cNvSpPr txBox="1"/>
          <p:nvPr/>
        </p:nvSpPr>
        <p:spPr bwMode="auto">
          <a:xfrm>
            <a:off x="6626667" y="5281797"/>
            <a:ext cx="53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1FCE41B-A8BA-644F-9D0D-D2993D73AF9C}"/>
              </a:ext>
            </a:extLst>
          </p:cNvPr>
          <p:cNvSpPr/>
          <p:nvPr/>
        </p:nvSpPr>
        <p:spPr>
          <a:xfrm>
            <a:off x="106664" y="2894956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31884-09C7-8E4A-9139-8252CE829C50}"/>
              </a:ext>
            </a:extLst>
          </p:cNvPr>
          <p:cNvSpPr txBox="1"/>
          <p:nvPr/>
        </p:nvSpPr>
        <p:spPr bwMode="auto">
          <a:xfrm>
            <a:off x="6043435" y="5092002"/>
            <a:ext cx="1443024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228209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42630-E417-8541-8354-C8FF0FC0B502}"/>
              </a:ext>
            </a:extLst>
          </p:cNvPr>
          <p:cNvSpPr txBox="1"/>
          <p:nvPr/>
        </p:nvSpPr>
        <p:spPr bwMode="auto">
          <a:xfrm>
            <a:off x="6043435" y="5094435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2D14DC-83A5-CC4D-AAFA-F8B65795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522085-417C-814F-8300-EAF130E012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49885D50-52D8-6149-9C44-FFFFD0046921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62A5A-C3DC-1A4C-B7BC-51DFC97A3B66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1FC5A10-E7B9-3048-86CF-3C5675FC8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C02DD9E-6C4B-1B4E-994C-1F82B2861639}"/>
              </a:ext>
            </a:extLst>
          </p:cNvPr>
          <p:cNvCxnSpPr>
            <a:cxnSpLocks/>
            <a:stCxn id="27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9090FDC-C41E-7D42-8D23-CE123BAE1852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8374B9-EF7D-534F-9E62-B9B757C88246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19A496-909F-7543-AEEC-A8F2D6FE1C80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" grpId="0"/>
      <p:bldP spid="29" grpId="0" animBg="1"/>
      <p:bldP spid="29" grpId="1" animBg="1"/>
      <p:bldP spid="30" grpId="0" animBg="1"/>
      <p:bldP spid="31" grpId="0" animBg="1"/>
      <p:bldP spid="32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3D4B0DF-1397-E246-8C74-0F20920C7B09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6D837B-879B-FC43-A107-1EB955AED25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A59D4-EC64-7B42-8E9D-7FC90B85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1427" y="2601295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31850D7F-96BD-8741-9B27-6E914DCE3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458" y="420595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B45016EF-9B20-CE43-94C7-265C0E999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16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25EC2A0E-5426-0541-862A-87AA2362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435" y="4208366"/>
            <a:ext cx="2271557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1" lang="en-US" sz="2000" dirty="0">
                <a:solidFill>
                  <a:srgbClr val="0000FF"/>
                </a:solidFill>
                <a:latin typeface="Courier New" charset="0"/>
              </a:rPr>
              <a:t>label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309A0718-71E4-A446-9C79-215CCFCA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2697" y="4222350"/>
            <a:ext cx="8002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B8866186-68B3-9541-80D6-FE0F53B4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2916" y="4222349"/>
            <a:ext cx="1743450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2000" dirty="0" err="1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D9A7E7D-0E80-BE40-89A2-3F18D60C38BE}"/>
              </a:ext>
            </a:extLst>
          </p:cNvPr>
          <p:cNvSpPr/>
          <p:nvPr/>
        </p:nvSpPr>
        <p:spPr>
          <a:xfrm>
            <a:off x="106664" y="3524228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DF96646-F712-5240-946E-1993A2BC05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01843777-0AFB-6E41-8B1D-D0AB162E5405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914F85-D16D-3748-BD10-F5977BAA6BE8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13F3631E-868F-CF44-950E-90F26235D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17FCD7C-1A24-174A-94F8-10A3D3741959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23D63F-5C2B-3D4C-B4AD-336B71EF66B7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5977F0-3648-0E4D-81D5-B93ADC106992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71FAC2C-5226-4748-B931-87C48E17EA01}"/>
              </a:ext>
            </a:extLst>
          </p:cNvPr>
          <p:cNvSpPr/>
          <p:nvPr/>
        </p:nvSpPr>
        <p:spPr>
          <a:xfrm>
            <a:off x="6844553" y="4572000"/>
            <a:ext cx="309282" cy="605118"/>
          </a:xfrm>
          <a:custGeom>
            <a:avLst/>
            <a:gdLst>
              <a:gd name="connsiteX0" fmla="*/ 309282 w 309282"/>
              <a:gd name="connsiteY0" fmla="*/ 0 h 605118"/>
              <a:gd name="connsiteX1" fmla="*/ 228600 w 309282"/>
              <a:gd name="connsiteY1" fmla="*/ 121024 h 605118"/>
              <a:gd name="connsiteX2" fmla="*/ 161365 w 309282"/>
              <a:gd name="connsiteY2" fmla="*/ 215153 h 605118"/>
              <a:gd name="connsiteX3" fmla="*/ 147918 w 309282"/>
              <a:gd name="connsiteY3" fmla="*/ 268941 h 605118"/>
              <a:gd name="connsiteX4" fmla="*/ 121023 w 309282"/>
              <a:gd name="connsiteY4" fmla="*/ 295835 h 605118"/>
              <a:gd name="connsiteX5" fmla="*/ 107576 w 309282"/>
              <a:gd name="connsiteY5" fmla="*/ 336176 h 605118"/>
              <a:gd name="connsiteX6" fmla="*/ 80682 w 309282"/>
              <a:gd name="connsiteY6" fmla="*/ 376518 h 605118"/>
              <a:gd name="connsiteX7" fmla="*/ 53788 w 309282"/>
              <a:gd name="connsiteY7" fmla="*/ 457200 h 605118"/>
              <a:gd name="connsiteX8" fmla="*/ 13447 w 309282"/>
              <a:gd name="connsiteY8" fmla="*/ 564776 h 605118"/>
              <a:gd name="connsiteX9" fmla="*/ 0 w 309282"/>
              <a:gd name="connsiteY9" fmla="*/ 605118 h 60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282" h="605118">
                <a:moveTo>
                  <a:pt x="309282" y="0"/>
                </a:moveTo>
                <a:cubicBezTo>
                  <a:pt x="282388" y="40341"/>
                  <a:pt x="254010" y="79732"/>
                  <a:pt x="228600" y="121024"/>
                </a:cubicBezTo>
                <a:cubicBezTo>
                  <a:pt x="171963" y="213060"/>
                  <a:pt x="236029" y="140489"/>
                  <a:pt x="161365" y="215153"/>
                </a:cubicBezTo>
                <a:cubicBezTo>
                  <a:pt x="156883" y="233082"/>
                  <a:pt x="156183" y="252411"/>
                  <a:pt x="147918" y="268941"/>
                </a:cubicBezTo>
                <a:cubicBezTo>
                  <a:pt x="142248" y="280281"/>
                  <a:pt x="127546" y="284964"/>
                  <a:pt x="121023" y="295835"/>
                </a:cubicBezTo>
                <a:cubicBezTo>
                  <a:pt x="113730" y="307989"/>
                  <a:pt x="113915" y="323498"/>
                  <a:pt x="107576" y="336176"/>
                </a:cubicBezTo>
                <a:cubicBezTo>
                  <a:pt x="100348" y="350631"/>
                  <a:pt x="87246" y="361749"/>
                  <a:pt x="80682" y="376518"/>
                </a:cubicBezTo>
                <a:cubicBezTo>
                  <a:pt x="69169" y="402423"/>
                  <a:pt x="66466" y="431844"/>
                  <a:pt x="53788" y="457200"/>
                </a:cubicBezTo>
                <a:cubicBezTo>
                  <a:pt x="12010" y="540756"/>
                  <a:pt x="37858" y="479336"/>
                  <a:pt x="13447" y="564776"/>
                </a:cubicBezTo>
                <a:cubicBezTo>
                  <a:pt x="9553" y="578405"/>
                  <a:pt x="0" y="605118"/>
                  <a:pt x="0" y="605118"/>
                </a:cubicBezTo>
              </a:path>
            </a:pathLst>
          </a:custGeom>
          <a:noFill/>
          <a:ln w="22225" cap="flat" cmpd="sng" algn="ctr">
            <a:solidFill>
              <a:schemeClr val="accent1"/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3791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C -0.00104 -0.03912 -0.00122 -0.07824 -0.00243 -0.11713 C -0.00261 -0.12338 -0.00608 -0.14375 -0.00903 -0.14907 L -0.01354 -0.15694 C -0.01424 -0.15949 -0.01511 -0.16226 -0.01563 -0.16504 C -0.01719 -0.17199 -0.01806 -0.17916 -0.01997 -0.18611 C -0.0217 -0.19143 -0.02205 -0.19722 -0.02448 -0.20208 L -0.02882 -0.21018 C -0.03038 -0.21527 -0.03229 -0.2206 -0.03333 -0.22615 C -0.0342 -0.22963 -0.03472 -0.2331 -0.03559 -0.23657 C -0.03698 -0.24189 -0.03854 -0.24722 -0.03993 -0.25254 L -0.04236 -0.26064 C -0.04306 -0.26296 -0.04392 -0.26574 -0.04445 -0.26851 C -0.04514 -0.27199 -0.04722 -0.28333 -0.04879 -0.2875 C -0.05 -0.28981 -0.05226 -0.29213 -0.0533 -0.29537 C -0.05521 -0.30023 -0.05625 -0.30578 -0.05764 -0.31088 C -0.05833 -0.31365 -0.05851 -0.31689 -0.0599 -0.31898 L -0.07326 -0.34282 L -0.09531 -0.38263 L -0.10417 -0.39861 L -0.10851 -0.40648 C -0.11389 -0.42546 -0.10712 -0.40231 -0.11528 -0.425 C -0.12049 -0.44004 -0.11354 -0.42615 -0.12188 -0.44375 C -0.12309 -0.44652 -0.12517 -0.44884 -0.12639 -0.45162 C -0.12726 -0.45416 -0.12761 -0.45694 -0.12847 -0.45972 C -0.12969 -0.46342 -0.1316 -0.46666 -0.13281 -0.47013 C -0.1382 -0.48518 -0.13108 -0.47129 -0.13958 -0.48888 C -0.14688 -0.50416 -0.1408 -0.48981 -0.15052 -0.50463 C -0.15382 -0.50995 -0.15938 -0.5206 -0.15938 -0.52037 C -0.16337 -0.53541 -0.1592 -0.52222 -0.16615 -0.53657 C -0.16771 -0.54004 -0.16927 -0.54375 -0.17049 -0.54745 C -0.17136 -0.54976 -0.1717 -0.55254 -0.17274 -0.55532 C -0.17379 -0.5581 -0.17622 -0.56041 -0.17726 -0.56319 C -0.17899 -0.56805 -0.18004 -0.57361 -0.1816 -0.57916 C -0.18229 -0.58171 -0.18247 -0.58472 -0.18368 -0.58703 L -0.19254 -0.60301 C -0.19688 -0.61805 -0.19323 -0.60902 -0.20816 -0.62708 C -0.21649 -0.63703 -0.21181 -0.63379 -0.22136 -0.6375 C -0.23663 -0.64953 -0.22969 -0.64606 -0.24132 -0.65046 C -0.25521 -0.64976 -0.26945 -0.64953 -0.28333 -0.64814 C -0.28767 -0.64768 -0.2934 -0.64351 -0.29653 -0.64004 C -0.29913 -0.63773 -0.30087 -0.63449 -0.3033 -0.63217 C -0.30521 -0.63009 -0.30764 -0.62847 -0.3099 -0.62708 L -0.31858 -0.61111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A913034-766C-EF4A-AA41-90CF1886DBD1}"/>
              </a:ext>
            </a:extLst>
          </p:cNvPr>
          <p:cNvSpPr/>
          <p:nvPr/>
        </p:nvSpPr>
        <p:spPr>
          <a:xfrm>
            <a:off x="419180" y="2384606"/>
            <a:ext cx="8458601" cy="2308324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Color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.setFont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"Calibri-50"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solidFill>
                <a:srgbClr val="2A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.setColor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12FAD-3923-5448-A02A-9D189A854B2A}"/>
              </a:ext>
            </a:extLst>
          </p:cNvPr>
          <p:cNvSpPr/>
          <p:nvPr/>
        </p:nvSpPr>
        <p:spPr>
          <a:xfrm>
            <a:off x="3115291" y="1317093"/>
            <a:ext cx="5394960" cy="28114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331D8-1876-EA42-ABB1-2EE8ECCE250D}"/>
              </a:ext>
            </a:extLst>
          </p:cNvPr>
          <p:cNvSpPr/>
          <p:nvPr/>
        </p:nvSpPr>
        <p:spPr>
          <a:xfrm>
            <a:off x="453904" y="447897"/>
            <a:ext cx="8458602" cy="175432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 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50, 50);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coloredLabel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"label"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Color.</a:t>
            </a:r>
            <a:r>
              <a:rPr lang="en-US" sz="1800" dirty="0" err="1">
                <a:solidFill>
                  <a:srgbClr val="000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add(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100, 100);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6F682-3436-5D40-AC00-0C75C5CF1B9F}"/>
              </a:ext>
            </a:extLst>
          </p:cNvPr>
          <p:cNvSpPr txBox="1"/>
          <p:nvPr/>
        </p:nvSpPr>
        <p:spPr bwMode="auto">
          <a:xfrm>
            <a:off x="6036824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B16E56-40F3-A14E-A246-3CDA1BFF1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59324" y="1144987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66B6ED1-3D60-1147-8ACE-4C0507660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68" y="4771080"/>
            <a:ext cx="4329012" cy="1908701"/>
          </a:xfrm>
          <a:prstGeom prst="rect">
            <a:avLst/>
          </a:prstGeom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2B1EDD1-5067-E940-B5BB-204CD8A81FDC}"/>
              </a:ext>
            </a:extLst>
          </p:cNvPr>
          <p:cNvSpPr/>
          <p:nvPr/>
        </p:nvSpPr>
        <p:spPr>
          <a:xfrm>
            <a:off x="141388" y="1559885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4A66F6-EAAE-E749-8272-48F50563CCB9}"/>
              </a:ext>
            </a:extLst>
          </p:cNvPr>
          <p:cNvSpPr txBox="1"/>
          <p:nvPr/>
        </p:nvSpPr>
        <p:spPr bwMode="auto">
          <a:xfrm>
            <a:off x="1210631" y="5742870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22A3F6-7D73-854B-A79A-C11ED41A5EAB}"/>
              </a:ext>
            </a:extLst>
          </p:cNvPr>
          <p:cNvSpPr/>
          <p:nvPr/>
        </p:nvSpPr>
        <p:spPr>
          <a:xfrm>
            <a:off x="6082614" y="5087655"/>
            <a:ext cx="2945312" cy="76660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D080727-CD62-184D-9133-0606DB77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2916" y="5879654"/>
            <a:ext cx="14157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 err="1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redLabel</a:t>
            </a:r>
            <a:endParaRPr lang="en-US" sz="2000" dirty="0">
              <a:solidFill>
                <a:srgbClr val="01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0458050-C5E0-D144-BE11-851B6DFFFBCD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5760229" y="6010337"/>
            <a:ext cx="169032" cy="707886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2FED3B-864D-774D-9FE6-C6644D976D39}"/>
              </a:ext>
            </a:extLst>
          </p:cNvPr>
          <p:cNvSpPr txBox="1"/>
          <p:nvPr/>
        </p:nvSpPr>
        <p:spPr bwMode="auto">
          <a:xfrm>
            <a:off x="6201409" y="5879654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F45E8F-0218-784B-87DA-617BDA2369AD}"/>
              </a:ext>
            </a:extLst>
          </p:cNvPr>
          <p:cNvSpPr/>
          <p:nvPr/>
        </p:nvSpPr>
        <p:spPr>
          <a:xfrm>
            <a:off x="141388" y="1266031"/>
            <a:ext cx="312516" cy="38327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48F5D3-FE5B-524C-9F59-BD6BED5D1F72}"/>
              </a:ext>
            </a:extLst>
          </p:cNvPr>
          <p:cNvSpPr txBox="1"/>
          <p:nvPr/>
        </p:nvSpPr>
        <p:spPr bwMode="auto">
          <a:xfrm>
            <a:off x="6035166" y="5092002"/>
            <a:ext cx="1443024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1500FF"/>
                </a:solidFill>
                <a:latin typeface="+mn-lt"/>
                <a:cs typeface="Calibri" panose="020F0502020204030204" pitchFamily="34" charset="0"/>
              </a:rPr>
              <a:t>label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C6D542EA-C6B7-8D4F-8E91-75D0876C0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748" y="501788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FFE73E4-9993-114A-BA83-B24EC153C831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5726326" y="5182466"/>
            <a:ext cx="169032" cy="640080"/>
          </a:xfrm>
          <a:prstGeom prst="bentConnector2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F8954A2-3FFE-9C49-8432-CE74E1EB0C21}"/>
              </a:ext>
            </a:extLst>
          </p:cNvPr>
          <p:cNvSpPr txBox="1"/>
          <p:nvPr/>
        </p:nvSpPr>
        <p:spPr bwMode="auto">
          <a:xfrm>
            <a:off x="613044" y="5106508"/>
            <a:ext cx="2579489" cy="86177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5000" dirty="0">
                <a:solidFill>
                  <a:srgbClr val="FF0000"/>
                </a:solidFill>
                <a:latin typeface="+mn-lt"/>
                <a:cs typeface="Calibri" panose="020F0502020204030204" pitchFamily="34" charset="0"/>
              </a:rPr>
              <a:t>Red label</a:t>
            </a:r>
          </a:p>
        </p:txBody>
      </p:sp>
    </p:spTree>
    <p:extLst>
      <p:ext uri="{BB962C8B-B14F-4D97-AF65-F5344CB8AC3E}">
        <p14:creationId xmlns:p14="http://schemas.microsoft.com/office/powerpoint/2010/main" val="100990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0104 -0.03935 -0.00121 -0.0787 -0.00243 -0.11759 C -0.0026 -0.12384 -0.00607 -0.14421 -0.00903 -0.14976 L -0.01354 -0.15763 C -0.01423 -0.16041 -0.0151 -0.16296 -0.01562 -0.16574 C -0.01718 -0.17291 -0.01805 -0.17986 -0.01996 -0.18703 C -0.0217 -0.19236 -0.02205 -0.19814 -0.02448 -0.20301 L -0.02882 -0.21111 C -0.03038 -0.21643 -0.03229 -0.22152 -0.03333 -0.22708 C -0.0342 -0.23078 -0.03472 -0.23426 -0.03559 -0.23773 C -0.03698 -0.24305 -0.03854 -0.24838 -0.03993 -0.2537 L -0.04236 -0.2618 C -0.04305 -0.26435 -0.04392 -0.26689 -0.04444 -0.26967 C -0.04514 -0.27314 -0.04722 -0.28472 -0.04878 -0.28865 C -0.05 -0.2912 -0.05225 -0.29351 -0.0533 -0.29652 C -0.05521 -0.30162 -0.05625 -0.30717 -0.05764 -0.3125 C -0.05833 -0.31504 -0.0585 -0.31828 -0.05989 -0.3206 L -0.07326 -0.34444 L -0.09531 -0.38449 L -0.10416 -0.40046 L -0.1085 -0.40833 C -0.11389 -0.42731 -0.10712 -0.40416 -0.11528 -0.42708 C -0.12048 -0.44189 -0.11354 -0.42824 -0.12187 -0.44583 C -0.12309 -0.44861 -0.12517 -0.45092 -0.12639 -0.4537 C -0.12725 -0.45625 -0.1276 -0.45902 -0.12847 -0.4618 C -0.12968 -0.46551 -0.13159 -0.46875 -0.13281 -0.47245 C -0.13819 -0.4875 -0.13107 -0.47361 -0.13958 -0.49097 C -0.14687 -0.50648 -0.1408 -0.49213 -0.15052 -0.50717 C -0.15382 -0.51226 -0.15937 -0.52314 -0.15937 -0.52291 C -0.16337 -0.53796 -0.1592 -0.52453 -0.16614 -0.53912 C -0.16771 -0.54259 -0.16927 -0.54606 -0.17048 -0.55 C -0.17135 -0.55231 -0.1717 -0.55509 -0.17274 -0.55787 C -0.17378 -0.56064 -0.17621 -0.56296 -0.17725 -0.56574 C -0.17899 -0.57083 -0.18003 -0.57638 -0.18159 -0.58171 C -0.18229 -0.58449 -0.18246 -0.58726 -0.18368 -0.58981 L -0.19253 -0.60578 C -0.19687 -0.62083 -0.19323 -0.6118 -0.20816 -0.62986 C -0.21649 -0.63981 -0.2118 -0.63657 -0.22135 -0.64051 C -0.23663 -0.65254 -0.22968 -0.64907 -0.24132 -0.65347 C -0.25521 -0.65277 -0.26944 -0.65254 -0.28333 -0.65115 C -0.28767 -0.65069 -0.2934 -0.64652 -0.29653 -0.64305 C -0.29913 -0.64074 -0.30087 -0.6375 -0.3033 -0.63518 C -0.30521 -0.6331 -0.30764 -0.63148 -0.30989 -0.62986 L -0.31857 -0.61388 " pathEditMode="relative" rAng="0" ptsTypes="AAAAAAAAAAAAAAAAAAAAAAAAAAAAAAAAAAAAAAAA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7" y="-3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/>
      <p:bldP spid="22" grpId="1"/>
      <p:bldP spid="37" grpId="0" animBg="1"/>
      <p:bldP spid="37" grpId="1" animBg="1"/>
      <p:bldP spid="38" grpId="0"/>
      <p:bldP spid="13" grpId="0" animBg="1"/>
      <p:bldP spid="25" grpId="0" animBg="1"/>
      <p:bldP spid="27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9D002F2-427F-C64B-B14D-60F1D9AA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2400" y="2733675"/>
            <a:ext cx="9677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05986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19126" y="1782501"/>
            <a:ext cx="7656774" cy="3900669"/>
          </a:xfrm>
          <a:noFill/>
        </p:spPr>
        <p:txBody>
          <a:bodyPr lIns="90487" tIns="44450" rIns="90487" bIns="44450">
            <a:normAutofit/>
          </a:bodyPr>
          <a:lstStyle/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Bad Times with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71FCF-87C5-2341-94CC-9835C5381286}"/>
              </a:ext>
            </a:extLst>
          </p:cNvPr>
          <p:cNvSpPr txBox="1"/>
          <p:nvPr/>
        </p:nvSpPr>
        <p:spPr bwMode="auto">
          <a:xfrm>
            <a:off x="1421947" y="5892432"/>
            <a:ext cx="63001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There are </a:t>
            </a:r>
            <a:r>
              <a:rPr lang="en-US" sz="32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three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bugs in this program!</a:t>
            </a:r>
            <a:endParaRPr lang="en-US" sz="3200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8D0DE-4194-8A4D-95FF-E8CD18842143}"/>
              </a:ext>
            </a:extLst>
          </p:cNvPr>
          <p:cNvSpPr/>
          <p:nvPr/>
        </p:nvSpPr>
        <p:spPr>
          <a:xfrm>
            <a:off x="2058811" y="150051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B139A-19FC-B843-9EAE-A632AAD09244}"/>
              </a:ext>
            </a:extLst>
          </p:cNvPr>
          <p:cNvSpPr/>
          <p:nvPr/>
        </p:nvSpPr>
        <p:spPr>
          <a:xfrm>
            <a:off x="1968143" y="35918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ea typeface=""/>
                <a:cs typeface=""/>
              </a:rPr>
              <a:t>⚠️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30358-C71F-4749-89E4-E977DE915908}"/>
              </a:ext>
            </a:extLst>
          </p:cNvPr>
          <p:cNvSpPr txBox="1"/>
          <p:nvPr/>
        </p:nvSpPr>
        <p:spPr>
          <a:xfrm>
            <a:off x="8086678" y="5735985"/>
            <a:ext cx="87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F0B4F-B703-B244-A01E-787A8216308C}"/>
              </a:ext>
            </a:extLst>
          </p:cNvPr>
          <p:cNvSpPr/>
          <p:nvPr/>
        </p:nvSpPr>
        <p:spPr>
          <a:xfrm>
            <a:off x="3040988" y="445980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ea typeface=""/>
                <a:cs typeface=""/>
              </a:rPr>
              <a:t>⚠️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81453-2606-8A43-860C-BAC3329F76AD}"/>
              </a:ext>
            </a:extLst>
          </p:cNvPr>
          <p:cNvSpPr txBox="1"/>
          <p:nvPr/>
        </p:nvSpPr>
        <p:spPr bwMode="auto">
          <a:xfrm>
            <a:off x="6529579" y="1860830"/>
            <a:ext cx="132600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(intention)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C7DACA-F264-844F-8273-D5A3A8B384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873" y="1095062"/>
            <a:ext cx="2941417" cy="8085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Good Times with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67C04-04DF-8F43-BB44-36014C804597}"/>
              </a:ext>
            </a:extLst>
          </p:cNvPr>
          <p:cNvSpPr txBox="1"/>
          <p:nvPr/>
        </p:nvSpPr>
        <p:spPr bwMode="auto">
          <a:xfrm>
            <a:off x="2955218" y="5892432"/>
            <a:ext cx="32335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That’s more like it!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53DF341-2F69-424E-B2E1-DE4A6F2DD0B7}"/>
              </a:ext>
            </a:extLst>
          </p:cNvPr>
          <p:cNvSpPr txBox="1">
            <a:spLocks noChangeArrowheads="1"/>
          </p:cNvSpPr>
          <p:nvPr/>
        </p:nvSpPr>
        <p:spPr>
          <a:xfrm>
            <a:off x="619126" y="1782501"/>
            <a:ext cx="7656774" cy="3900669"/>
          </a:xfrm>
          <a:prstGeom prst="rect">
            <a:avLst/>
          </a:prstGeom>
          <a:noFill/>
        </p:spPr>
        <p:txBody>
          <a:bodyPr vert="horz" lIns="90487" tIns="44450" rIns="90487" bIns="4445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698861" indent="-136916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>
                <a:tab pos="2785925" algn="l"/>
              </a:tabLst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public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</a:t>
            </a:r>
            <a:r>
              <a:rPr lang="en-US" sz="2000" dirty="0">
                <a:solidFill>
                  <a:schemeClr val="accent1"/>
                </a:solidFill>
                <a:latin typeface="Courier New" charset="0"/>
              </a:rPr>
              <a:t>x =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was "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prevX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000" dirty="0">
                <a:solidFill>
                  <a:srgbClr val="15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now"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x);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return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marL="11113" indent="-11113" fontAlgn="auto"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</p:spTree>
    <p:extLst>
      <p:ext uri="{BB962C8B-B14F-4D97-AF65-F5344CB8AC3E}">
        <p14:creationId xmlns:p14="http://schemas.microsoft.com/office/powerpoint/2010/main" val="4263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471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86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cow(num);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9823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942" y="2753810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2000" dirty="0">
              <a:latin typeface="Courier" charset="0"/>
              <a:cs typeface="Courie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CD8C0-77DA-D54D-BE56-606E44A6C21C}"/>
              </a:ext>
            </a:extLst>
          </p:cNvPr>
          <p:cNvSpPr/>
          <p:nvPr/>
        </p:nvSpPr>
        <p:spPr>
          <a:xfrm>
            <a:off x="7135690" y="175640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3465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B8CD-FBC6-C84D-A0C3-386393E64147}"/>
              </a:ext>
            </a:extLst>
          </p:cNvPr>
          <p:cNvSpPr/>
          <p:nvPr/>
        </p:nvSpPr>
        <p:spPr>
          <a:xfrm>
            <a:off x="7193565" y="2724838"/>
            <a:ext cx="3385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solidFill>
                <a:srgbClr val="000000"/>
              </a:solidFill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162 C 0.00747 0.00555 0.00851 0.00949 0.01007 0.01342 C 0.0106 0.01504 0.01181 0.01666 0.0125 0.01828 C 0.0132 0.0199 0.0132 0.02175 0.01372 0.02337 C 0.01875 0.03657 0.01441 0.02083 0.01754 0.03356 C 0.01719 0.05208 0.01875 0.08333 0.01511 0.10625 C 0.01441 0.11064 0.01372 0.11527 0.0125 0.11967 C 0.00955 0.13125 0.01181 0.12731 0.00747 0.1331 C 0.00608 0.13888 0.00625 0.13657 0.00625 0.14004 " pathEditMode="relative" ptsTypes="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16" grpId="0" animBg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39044" y="1119792"/>
            <a:ext cx="7170637" cy="2827176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EE5EB-FB5E-3C42-800C-472E0354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59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4127" y="1336971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E75C7D9-6F17-2F45-8E77-99E86D344407}"/>
              </a:ext>
            </a:extLst>
          </p:cNvPr>
          <p:cNvSpPr/>
          <p:nvPr/>
        </p:nvSpPr>
        <p:spPr>
          <a:xfrm>
            <a:off x="455371" y="142660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DCCE6E-35FE-AE42-A1B1-A9D051AB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6CA222E0-498F-284F-9BDB-B6BE0E927448}"/>
              </a:ext>
            </a:extLst>
          </p:cNvPr>
          <p:cNvSpPr/>
          <p:nvPr/>
        </p:nvSpPr>
        <p:spPr>
          <a:xfrm>
            <a:off x="455371" y="1762275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259DB-F1E6-FE47-9016-5B0AD77B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</p:spTree>
    <p:extLst>
      <p:ext uri="{BB962C8B-B14F-4D97-AF65-F5344CB8AC3E}">
        <p14:creationId xmlns:p14="http://schemas.microsoft.com/office/powerpoint/2010/main" val="35831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Same Variable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5FD1-51F4-0E4F-B4E2-1C8E2B530C5D}"/>
              </a:ext>
            </a:extLst>
          </p:cNvPr>
          <p:cNvSpPr/>
          <p:nvPr/>
        </p:nvSpPr>
        <p:spPr>
          <a:xfrm>
            <a:off x="839044" y="1119792"/>
            <a:ext cx="7622050" cy="128496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num = 5;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CCDDEA"/>
                </a:solidFill>
                <a:latin typeface="Courier New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cat();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464A8-B02F-D94A-BA0B-8A8BA4DAFFCE}"/>
              </a:ext>
            </a:extLst>
          </p:cNvPr>
          <p:cNvSpPr/>
          <p:nvPr/>
        </p:nvSpPr>
        <p:spPr>
          <a:xfrm>
            <a:off x="839044" y="2618199"/>
            <a:ext cx="7622050" cy="1284967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 marL="68577" lvl="0" indent="-68577" defTabSz="685766" eaLnBrk="1" fontAlgn="auto" hangingPunct="1">
              <a:lnSpc>
                <a:spcPct val="90000"/>
              </a:lnSpc>
              <a:spcAft>
                <a:spcPts val="150"/>
              </a:spcAft>
              <a:buClr>
                <a:srgbClr val="CCDDEA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5315E09-5EF9-E048-97AB-012B5CF965DB}"/>
              </a:ext>
            </a:extLst>
          </p:cNvPr>
          <p:cNvSpPr/>
          <p:nvPr/>
        </p:nvSpPr>
        <p:spPr>
          <a:xfrm>
            <a:off x="439312" y="1658762"/>
            <a:ext cx="324091" cy="33566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B6EF-10EB-394A-95BA-EAF335038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0196" y="1762276"/>
            <a:ext cx="6463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8DFCB-6BDB-8C4D-AD31-CAB73737F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1762275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2000" dirty="0">
              <a:latin typeface="Courier" charset="0"/>
              <a:cs typeface="Courier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53110E-33A3-B542-BB97-EEDF1CF1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9055" y="2786032"/>
            <a:ext cx="447184" cy="6253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1FF213F-E77B-0849-93CE-F17C7F458138}"/>
              </a:ext>
            </a:extLst>
          </p:cNvPr>
          <p:cNvSpPr/>
          <p:nvPr/>
        </p:nvSpPr>
        <p:spPr>
          <a:xfrm>
            <a:off x="439312" y="2618199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EAE43-0741-8047-AEA8-64D87E6A5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717" y="2753810"/>
            <a:ext cx="6463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r>
              <a:rPr lang="en-US" sz="2000" dirty="0">
                <a:solidFill>
                  <a:srgbClr val="01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3F5A74-5CEA-B240-9AAB-85E310949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690" y="2753809"/>
            <a:ext cx="1062299" cy="4001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6914B3-766D-5A43-B1B4-A1022473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95" y="4222830"/>
            <a:ext cx="3949700" cy="16764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9E9C48E-527E-924A-B754-72CA22218229}"/>
              </a:ext>
            </a:extLst>
          </p:cNvPr>
          <p:cNvSpPr/>
          <p:nvPr/>
        </p:nvSpPr>
        <p:spPr>
          <a:xfrm>
            <a:off x="439312" y="2930878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24077-8321-A14F-9FC8-C11691885702}"/>
              </a:ext>
            </a:extLst>
          </p:cNvPr>
          <p:cNvSpPr txBox="1"/>
          <p:nvPr/>
        </p:nvSpPr>
        <p:spPr bwMode="auto">
          <a:xfrm>
            <a:off x="2633295" y="4490978"/>
            <a:ext cx="50847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230B21-5CE3-C44C-A959-4E7631B28AB9}"/>
              </a:ext>
            </a:extLst>
          </p:cNvPr>
          <p:cNvSpPr/>
          <p:nvPr/>
        </p:nvSpPr>
        <p:spPr>
          <a:xfrm>
            <a:off x="439312" y="3261167"/>
            <a:ext cx="324091" cy="3356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0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</a:t>
            </a:r>
            <a:r>
              <a:rPr lang="en-US" sz="2400">
                <a:latin typeface="Chalkboard"/>
                <a:cs typeface="Chalkboard"/>
              </a:rPr>
              <a:t>a method?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39EC7-F46F-0844-A6D7-01D070528CDE}"/>
              </a:ext>
            </a:extLst>
          </p:cNvPr>
          <p:cNvSpPr txBox="1"/>
          <p:nvPr/>
        </p:nvSpPr>
        <p:spPr>
          <a:xfrm>
            <a:off x="354353" y="1410182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DA844-6E23-CF42-9989-506F98A237E3}"/>
              </a:ext>
            </a:extLst>
          </p:cNvPr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EFED0-7ECD-6344-BDCB-556E9E54CFB9}"/>
              </a:ext>
            </a:extLst>
          </p:cNvPr>
          <p:cNvSpPr txBox="1"/>
          <p:nvPr/>
        </p:nvSpPr>
        <p:spPr>
          <a:xfrm>
            <a:off x="363495" y="1790025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1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815775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E879CCB-7CE0-3747-AA24-94DC62F71B2D}"/>
              </a:ext>
            </a:extLst>
          </p:cNvPr>
          <p:cNvSpPr txBox="1"/>
          <p:nvPr/>
        </p:nvSpPr>
        <p:spPr bwMode="auto">
          <a:xfrm>
            <a:off x="1595984" y="3205836"/>
            <a:ext cx="556907" cy="257889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5E50E-05C4-8F4A-AE58-71F0D5203E12}"/>
              </a:ext>
            </a:extLst>
          </p:cNvPr>
          <p:cNvSpPr txBox="1"/>
          <p:nvPr/>
        </p:nvSpPr>
        <p:spPr bwMode="auto">
          <a:xfrm>
            <a:off x="946585" y="3853089"/>
            <a:ext cx="1032687" cy="257889"/>
          </a:xfrm>
          <a:prstGeom prst="rect">
            <a:avLst/>
          </a:prstGeom>
          <a:solidFill>
            <a:srgbClr val="E296F9">
              <a:alpha val="3254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901B56F-FF17-1945-973D-148A188BE1B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05F795-93BF-9249-9D48-E25EA56B6F70}"/>
              </a:ext>
            </a:extLst>
          </p:cNvPr>
          <p:cNvGrpSpPr>
            <a:grpSpLocks noChangeAspect="1"/>
          </p:cNvGrpSpPr>
          <p:nvPr/>
        </p:nvGrpSpPr>
        <p:grpSpPr>
          <a:xfrm>
            <a:off x="4174040" y="1051347"/>
            <a:ext cx="2344796" cy="1070693"/>
            <a:chOff x="1161527" y="2416634"/>
            <a:chExt cx="7271553" cy="33203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206092-12FB-1C42-99D2-218509AAB640}"/>
                </a:ext>
              </a:extLst>
            </p:cNvPr>
            <p:cNvGrpSpPr/>
            <p:nvPr/>
          </p:nvGrpSpPr>
          <p:grpSpPr>
            <a:xfrm>
              <a:off x="1161527" y="2416634"/>
              <a:ext cx="7271553" cy="3320374"/>
              <a:chOff x="1161527" y="2416634"/>
              <a:chExt cx="7271553" cy="332037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5D09A-1857-EB46-9DEC-575B34D71830}"/>
                  </a:ext>
                </a:extLst>
              </p:cNvPr>
              <p:cNvSpPr txBox="1"/>
              <p:nvPr/>
            </p:nvSpPr>
            <p:spPr bwMode="auto">
              <a:xfrm>
                <a:off x="1161527" y="3639660"/>
                <a:ext cx="1568975" cy="143116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7A3EDF1-D910-044C-B305-76C11B0B2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0337" y="2933683"/>
                <a:ext cx="2803325" cy="280332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4565DC8-A5D5-BE4B-B0E7-DC5F2B3C23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4844"/>
              <a:stretch/>
            </p:blipFill>
            <p:spPr>
              <a:xfrm rot="16200000">
                <a:off x="1658974" y="3899345"/>
                <a:ext cx="737192" cy="88209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5E02AA-E32F-AF41-BEF7-68BDFBFBE517}"/>
                  </a:ext>
                </a:extLst>
              </p:cNvPr>
              <p:cNvSpPr txBox="1"/>
              <p:nvPr/>
            </p:nvSpPr>
            <p:spPr bwMode="auto">
              <a:xfrm>
                <a:off x="6334002" y="3435183"/>
                <a:ext cx="2099078" cy="1635637"/>
              </a:xfrm>
              <a:prstGeom prst="rect">
                <a:avLst/>
              </a:prstGeom>
              <a:solidFill>
                <a:srgbClr val="E296F9">
                  <a:alpha val="32549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endParaRPr 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A9CEB89-CD46-ED49-B72E-81625C04F6B0}"/>
                  </a:ext>
                </a:extLst>
              </p:cNvPr>
              <p:cNvSpPr/>
              <p:nvPr/>
            </p:nvSpPr>
            <p:spPr>
              <a:xfrm>
                <a:off x="1886673" y="258115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3CE231C-D3AA-2540-8567-CF96B8C43508}"/>
                  </a:ext>
                </a:extLst>
              </p:cNvPr>
              <p:cNvSpPr/>
              <p:nvPr/>
            </p:nvSpPr>
            <p:spPr>
              <a:xfrm>
                <a:off x="5881868" y="2416634"/>
                <a:ext cx="1261641" cy="1111170"/>
              </a:xfrm>
              <a:custGeom>
                <a:avLst/>
                <a:gdLst>
                  <a:gd name="connsiteX0" fmla="*/ 0 w 1261641"/>
                  <a:gd name="connsiteY0" fmla="*/ 1111170 h 1111170"/>
                  <a:gd name="connsiteX1" fmla="*/ 34724 w 1261641"/>
                  <a:gd name="connsiteY1" fmla="*/ 1006998 h 1111170"/>
                  <a:gd name="connsiteX2" fmla="*/ 46299 w 1261641"/>
                  <a:gd name="connsiteY2" fmla="*/ 960699 h 1111170"/>
                  <a:gd name="connsiteX3" fmla="*/ 69449 w 1261641"/>
                  <a:gd name="connsiteY3" fmla="*/ 925975 h 1111170"/>
                  <a:gd name="connsiteX4" fmla="*/ 92598 w 1261641"/>
                  <a:gd name="connsiteY4" fmla="*/ 833378 h 1111170"/>
                  <a:gd name="connsiteX5" fmla="*/ 115747 w 1261641"/>
                  <a:gd name="connsiteY5" fmla="*/ 775504 h 1111170"/>
                  <a:gd name="connsiteX6" fmla="*/ 127322 w 1261641"/>
                  <a:gd name="connsiteY6" fmla="*/ 717631 h 1111170"/>
                  <a:gd name="connsiteX7" fmla="*/ 150471 w 1261641"/>
                  <a:gd name="connsiteY7" fmla="*/ 659757 h 1111170"/>
                  <a:gd name="connsiteX8" fmla="*/ 162046 w 1261641"/>
                  <a:gd name="connsiteY8" fmla="*/ 601884 h 1111170"/>
                  <a:gd name="connsiteX9" fmla="*/ 185195 w 1261641"/>
                  <a:gd name="connsiteY9" fmla="*/ 555585 h 1111170"/>
                  <a:gd name="connsiteX10" fmla="*/ 196770 w 1261641"/>
                  <a:gd name="connsiteY10" fmla="*/ 509287 h 1111170"/>
                  <a:gd name="connsiteX11" fmla="*/ 219919 w 1261641"/>
                  <a:gd name="connsiteY11" fmla="*/ 474562 h 1111170"/>
                  <a:gd name="connsiteX12" fmla="*/ 243069 w 1261641"/>
                  <a:gd name="connsiteY12" fmla="*/ 428264 h 1111170"/>
                  <a:gd name="connsiteX13" fmla="*/ 254643 w 1261641"/>
                  <a:gd name="connsiteY13" fmla="*/ 393540 h 1111170"/>
                  <a:gd name="connsiteX14" fmla="*/ 277793 w 1261641"/>
                  <a:gd name="connsiteY14" fmla="*/ 347241 h 1111170"/>
                  <a:gd name="connsiteX15" fmla="*/ 289368 w 1261641"/>
                  <a:gd name="connsiteY15" fmla="*/ 312517 h 1111170"/>
                  <a:gd name="connsiteX16" fmla="*/ 347241 w 1261641"/>
                  <a:gd name="connsiteY16" fmla="*/ 243069 h 1111170"/>
                  <a:gd name="connsiteX17" fmla="*/ 416689 w 1261641"/>
                  <a:gd name="connsiteY17" fmla="*/ 150471 h 1111170"/>
                  <a:gd name="connsiteX18" fmla="*/ 520861 w 1261641"/>
                  <a:gd name="connsiteY18" fmla="*/ 69449 h 1111170"/>
                  <a:gd name="connsiteX19" fmla="*/ 555585 w 1261641"/>
                  <a:gd name="connsiteY19" fmla="*/ 57874 h 1111170"/>
                  <a:gd name="connsiteX20" fmla="*/ 590309 w 1261641"/>
                  <a:gd name="connsiteY20" fmla="*/ 34724 h 1111170"/>
                  <a:gd name="connsiteX21" fmla="*/ 682907 w 1261641"/>
                  <a:gd name="connsiteY21" fmla="*/ 11575 h 1111170"/>
                  <a:gd name="connsiteX22" fmla="*/ 717631 w 1261641"/>
                  <a:gd name="connsiteY22" fmla="*/ 0 h 1111170"/>
                  <a:gd name="connsiteX23" fmla="*/ 752355 w 1261641"/>
                  <a:gd name="connsiteY23" fmla="*/ 23150 h 1111170"/>
                  <a:gd name="connsiteX24" fmla="*/ 787079 w 1261641"/>
                  <a:gd name="connsiteY24" fmla="*/ 34724 h 1111170"/>
                  <a:gd name="connsiteX25" fmla="*/ 810228 w 1261641"/>
                  <a:gd name="connsiteY25" fmla="*/ 57874 h 1111170"/>
                  <a:gd name="connsiteX26" fmla="*/ 844952 w 1261641"/>
                  <a:gd name="connsiteY26" fmla="*/ 81023 h 1111170"/>
                  <a:gd name="connsiteX27" fmla="*/ 868102 w 1261641"/>
                  <a:gd name="connsiteY27" fmla="*/ 104173 h 1111170"/>
                  <a:gd name="connsiteX28" fmla="*/ 902826 w 1261641"/>
                  <a:gd name="connsiteY28" fmla="*/ 115747 h 1111170"/>
                  <a:gd name="connsiteX29" fmla="*/ 925975 w 1261641"/>
                  <a:gd name="connsiteY29" fmla="*/ 150471 h 1111170"/>
                  <a:gd name="connsiteX30" fmla="*/ 995423 w 1261641"/>
                  <a:gd name="connsiteY30" fmla="*/ 231494 h 1111170"/>
                  <a:gd name="connsiteX31" fmla="*/ 1018573 w 1261641"/>
                  <a:gd name="connsiteY31" fmla="*/ 300942 h 1111170"/>
                  <a:gd name="connsiteX32" fmla="*/ 1030147 w 1261641"/>
                  <a:gd name="connsiteY32" fmla="*/ 335666 h 1111170"/>
                  <a:gd name="connsiteX33" fmla="*/ 1041722 w 1261641"/>
                  <a:gd name="connsiteY33" fmla="*/ 405114 h 1111170"/>
                  <a:gd name="connsiteX34" fmla="*/ 1064871 w 1261641"/>
                  <a:gd name="connsiteY34" fmla="*/ 497712 h 1111170"/>
                  <a:gd name="connsiteX35" fmla="*/ 1088021 w 1261641"/>
                  <a:gd name="connsiteY35" fmla="*/ 567160 h 1111170"/>
                  <a:gd name="connsiteX36" fmla="*/ 1099595 w 1261641"/>
                  <a:gd name="connsiteY36" fmla="*/ 613459 h 1111170"/>
                  <a:gd name="connsiteX37" fmla="*/ 1111170 w 1261641"/>
                  <a:gd name="connsiteY37" fmla="*/ 682907 h 1111170"/>
                  <a:gd name="connsiteX38" fmla="*/ 1134319 w 1261641"/>
                  <a:gd name="connsiteY38" fmla="*/ 752355 h 1111170"/>
                  <a:gd name="connsiteX39" fmla="*/ 1226917 w 1261641"/>
                  <a:gd name="connsiteY39" fmla="*/ 868102 h 1111170"/>
                  <a:gd name="connsiteX40" fmla="*/ 1261641 w 1261641"/>
                  <a:gd name="connsiteY40" fmla="*/ 902826 h 111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61641" h="1111170">
                    <a:moveTo>
                      <a:pt x="0" y="1111170"/>
                    </a:moveTo>
                    <a:cubicBezTo>
                      <a:pt x="11575" y="1076446"/>
                      <a:pt x="23960" y="1041982"/>
                      <a:pt x="34724" y="1006998"/>
                    </a:cubicBezTo>
                    <a:cubicBezTo>
                      <a:pt x="39402" y="991793"/>
                      <a:pt x="40032" y="975321"/>
                      <a:pt x="46299" y="960699"/>
                    </a:cubicBezTo>
                    <a:cubicBezTo>
                      <a:pt x="51779" y="947913"/>
                      <a:pt x="61732" y="937550"/>
                      <a:pt x="69449" y="925975"/>
                    </a:cubicBezTo>
                    <a:cubicBezTo>
                      <a:pt x="77165" y="895109"/>
                      <a:pt x="80782" y="862918"/>
                      <a:pt x="92598" y="833378"/>
                    </a:cubicBezTo>
                    <a:cubicBezTo>
                      <a:pt x="100314" y="814087"/>
                      <a:pt x="109777" y="795405"/>
                      <a:pt x="115747" y="775504"/>
                    </a:cubicBezTo>
                    <a:cubicBezTo>
                      <a:pt x="121400" y="756661"/>
                      <a:pt x="121669" y="736474"/>
                      <a:pt x="127322" y="717631"/>
                    </a:cubicBezTo>
                    <a:cubicBezTo>
                      <a:pt x="133292" y="697730"/>
                      <a:pt x="144501" y="679658"/>
                      <a:pt x="150471" y="659757"/>
                    </a:cubicBezTo>
                    <a:cubicBezTo>
                      <a:pt x="156124" y="640914"/>
                      <a:pt x="155825" y="620548"/>
                      <a:pt x="162046" y="601884"/>
                    </a:cubicBezTo>
                    <a:cubicBezTo>
                      <a:pt x="167502" y="585515"/>
                      <a:pt x="179137" y="571741"/>
                      <a:pt x="185195" y="555585"/>
                    </a:cubicBezTo>
                    <a:cubicBezTo>
                      <a:pt x="190781" y="540690"/>
                      <a:pt x="190504" y="523908"/>
                      <a:pt x="196770" y="509287"/>
                    </a:cubicBezTo>
                    <a:cubicBezTo>
                      <a:pt x="202250" y="496501"/>
                      <a:pt x="213017" y="486640"/>
                      <a:pt x="219919" y="474562"/>
                    </a:cubicBezTo>
                    <a:cubicBezTo>
                      <a:pt x="228480" y="459581"/>
                      <a:pt x="236272" y="444123"/>
                      <a:pt x="243069" y="428264"/>
                    </a:cubicBezTo>
                    <a:cubicBezTo>
                      <a:pt x="247875" y="417050"/>
                      <a:pt x="249837" y="404754"/>
                      <a:pt x="254643" y="393540"/>
                    </a:cubicBezTo>
                    <a:cubicBezTo>
                      <a:pt x="261440" y="377680"/>
                      <a:pt x="270996" y="363101"/>
                      <a:pt x="277793" y="347241"/>
                    </a:cubicBezTo>
                    <a:cubicBezTo>
                      <a:pt x="282599" y="336027"/>
                      <a:pt x="283912" y="323430"/>
                      <a:pt x="289368" y="312517"/>
                    </a:cubicBezTo>
                    <a:cubicBezTo>
                      <a:pt x="314185" y="262883"/>
                      <a:pt x="311402" y="289148"/>
                      <a:pt x="347241" y="243069"/>
                    </a:cubicBezTo>
                    <a:cubicBezTo>
                      <a:pt x="381121" y="199509"/>
                      <a:pt x="381113" y="179579"/>
                      <a:pt x="416689" y="150471"/>
                    </a:cubicBezTo>
                    <a:cubicBezTo>
                      <a:pt x="450736" y="122615"/>
                      <a:pt x="479128" y="83360"/>
                      <a:pt x="520861" y="69449"/>
                    </a:cubicBezTo>
                    <a:cubicBezTo>
                      <a:pt x="532436" y="65591"/>
                      <a:pt x="544672" y="63330"/>
                      <a:pt x="555585" y="57874"/>
                    </a:cubicBezTo>
                    <a:cubicBezTo>
                      <a:pt x="568027" y="51653"/>
                      <a:pt x="577235" y="39478"/>
                      <a:pt x="590309" y="34724"/>
                    </a:cubicBezTo>
                    <a:cubicBezTo>
                      <a:pt x="620209" y="23851"/>
                      <a:pt x="652724" y="21636"/>
                      <a:pt x="682907" y="11575"/>
                    </a:cubicBezTo>
                    <a:lnTo>
                      <a:pt x="717631" y="0"/>
                    </a:lnTo>
                    <a:cubicBezTo>
                      <a:pt x="729206" y="7717"/>
                      <a:pt x="739912" y="16929"/>
                      <a:pt x="752355" y="23150"/>
                    </a:cubicBezTo>
                    <a:cubicBezTo>
                      <a:pt x="763268" y="28606"/>
                      <a:pt x="776617" y="28447"/>
                      <a:pt x="787079" y="34724"/>
                    </a:cubicBezTo>
                    <a:cubicBezTo>
                      <a:pt x="796437" y="40339"/>
                      <a:pt x="801707" y="51057"/>
                      <a:pt x="810228" y="57874"/>
                    </a:cubicBezTo>
                    <a:cubicBezTo>
                      <a:pt x="821091" y="66564"/>
                      <a:pt x="834089" y="72333"/>
                      <a:pt x="844952" y="81023"/>
                    </a:cubicBezTo>
                    <a:cubicBezTo>
                      <a:pt x="853474" y="87840"/>
                      <a:pt x="858744" y="98558"/>
                      <a:pt x="868102" y="104173"/>
                    </a:cubicBezTo>
                    <a:cubicBezTo>
                      <a:pt x="878564" y="110450"/>
                      <a:pt x="891251" y="111889"/>
                      <a:pt x="902826" y="115747"/>
                    </a:cubicBezTo>
                    <a:cubicBezTo>
                      <a:pt x="910542" y="127322"/>
                      <a:pt x="916922" y="139909"/>
                      <a:pt x="925975" y="150471"/>
                    </a:cubicBezTo>
                    <a:cubicBezTo>
                      <a:pt x="952454" y="181363"/>
                      <a:pt x="979070" y="194699"/>
                      <a:pt x="995423" y="231494"/>
                    </a:cubicBezTo>
                    <a:cubicBezTo>
                      <a:pt x="1005333" y="253792"/>
                      <a:pt x="1010857" y="277793"/>
                      <a:pt x="1018573" y="300942"/>
                    </a:cubicBezTo>
                    <a:cubicBezTo>
                      <a:pt x="1022431" y="312517"/>
                      <a:pt x="1028141" y="323631"/>
                      <a:pt x="1030147" y="335666"/>
                    </a:cubicBezTo>
                    <a:cubicBezTo>
                      <a:pt x="1034005" y="358815"/>
                      <a:pt x="1036805" y="382166"/>
                      <a:pt x="1041722" y="405114"/>
                    </a:cubicBezTo>
                    <a:cubicBezTo>
                      <a:pt x="1048388" y="436224"/>
                      <a:pt x="1054810" y="467529"/>
                      <a:pt x="1064871" y="497712"/>
                    </a:cubicBezTo>
                    <a:cubicBezTo>
                      <a:pt x="1072588" y="520861"/>
                      <a:pt x="1082103" y="543487"/>
                      <a:pt x="1088021" y="567160"/>
                    </a:cubicBezTo>
                    <a:cubicBezTo>
                      <a:pt x="1091879" y="582593"/>
                      <a:pt x="1096475" y="597860"/>
                      <a:pt x="1099595" y="613459"/>
                    </a:cubicBezTo>
                    <a:cubicBezTo>
                      <a:pt x="1104198" y="636472"/>
                      <a:pt x="1105478" y="660139"/>
                      <a:pt x="1111170" y="682907"/>
                    </a:cubicBezTo>
                    <a:cubicBezTo>
                      <a:pt x="1117088" y="706580"/>
                      <a:pt x="1117065" y="735101"/>
                      <a:pt x="1134319" y="752355"/>
                    </a:cubicBezTo>
                    <a:cubicBezTo>
                      <a:pt x="1200290" y="818326"/>
                      <a:pt x="1168513" y="780495"/>
                      <a:pt x="1226917" y="868102"/>
                    </a:cubicBezTo>
                    <a:cubicBezTo>
                      <a:pt x="1252207" y="906036"/>
                      <a:pt x="1236155" y="902826"/>
                      <a:pt x="1261641" y="902826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/>
                </a:solidFill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6D51B5F-500E-8B4C-8C9E-1B17BB492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25250" y="3894625"/>
                <a:ext cx="972203" cy="724311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330E6B-07D0-604E-BD04-268F296B7CC8}"/>
                </a:ext>
              </a:extLst>
            </p:cNvPr>
            <p:cNvSpPr txBox="1"/>
            <p:nvPr/>
          </p:nvSpPr>
          <p:spPr bwMode="auto">
            <a:xfrm>
              <a:off x="3687056" y="3985897"/>
              <a:ext cx="1695170" cy="11903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endPara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F859033-4346-8746-B0BA-2AA4CE1D2ACD}"/>
              </a:ext>
            </a:extLst>
          </p:cNvPr>
          <p:cNvSpPr txBox="1"/>
          <p:nvPr/>
        </p:nvSpPr>
        <p:spPr bwMode="auto">
          <a:xfrm>
            <a:off x="510011" y="1421231"/>
            <a:ext cx="1917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 method: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36702-28A4-B847-8747-B3ECDEB15ABB}"/>
              </a:ext>
            </a:extLst>
          </p:cNvPr>
          <p:cNvSpPr txBox="1"/>
          <p:nvPr/>
        </p:nvSpPr>
        <p:spPr bwMode="auto">
          <a:xfrm>
            <a:off x="3468334" y="2047870"/>
            <a:ext cx="1422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E8409-328D-4A49-8A42-C44CDBCD2C08}"/>
              </a:ext>
            </a:extLst>
          </p:cNvPr>
          <p:cNvSpPr txBox="1"/>
          <p:nvPr/>
        </p:nvSpPr>
        <p:spPr bwMode="auto">
          <a:xfrm>
            <a:off x="5703250" y="2062443"/>
            <a:ext cx="14994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return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CD6D5C-E112-E649-B8FC-67FB9D3A8C57}"/>
              </a:ext>
            </a:extLst>
          </p:cNvPr>
          <p:cNvSpPr/>
          <p:nvPr/>
        </p:nvSpPr>
        <p:spPr>
          <a:xfrm>
            <a:off x="358816" y="4947295"/>
            <a:ext cx="3240911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void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cat() {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num = 10;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(num);</a:t>
            </a:r>
          </a:p>
          <a:p>
            <a:pPr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3E9C18-FD19-184A-87F0-947BA3F25B17}"/>
              </a:ext>
            </a:extLst>
          </p:cNvPr>
          <p:cNvSpPr/>
          <p:nvPr/>
        </p:nvSpPr>
        <p:spPr>
          <a:xfrm>
            <a:off x="320846" y="3171111"/>
            <a:ext cx="45720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11113" indent="-11113" fontAlgn="auto">
              <a:buClr>
                <a:schemeClr val="bg2"/>
              </a:buClr>
            </a:pP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private int </a:t>
            </a:r>
            <a:r>
              <a:rPr lang="en-US" sz="2000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	    x += 5;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    </a:t>
            </a:r>
            <a:r>
              <a:rPr lang="en-US" sz="2000" b="1" dirty="0">
                <a:solidFill>
                  <a:srgbClr val="7030A0"/>
                </a:solidFill>
                <a:latin typeface="Courier New" charset="0"/>
              </a:rPr>
              <a:t>return</a:t>
            </a:r>
            <a:r>
              <a:rPr lang="en-US" sz="2000" b="1" dirty="0">
                <a:solidFill>
                  <a:schemeClr val="accent1"/>
                </a:solidFill>
                <a:latin typeface="Courier New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x;</a:t>
            </a:r>
          </a:p>
          <a:p>
            <a:pPr marL="11113" indent="-11113" fontAlgn="auto">
              <a:buClr>
                <a:schemeClr val="bg2"/>
              </a:buClr>
            </a:pPr>
            <a:r>
              <a:rPr lang="en-US" sz="2000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A5AB7-24CA-7146-830A-DD8CE2451290}"/>
              </a:ext>
            </a:extLst>
          </p:cNvPr>
          <p:cNvSpPr txBox="1"/>
          <p:nvPr/>
        </p:nvSpPr>
        <p:spPr bwMode="auto">
          <a:xfrm>
            <a:off x="4988426" y="3498380"/>
            <a:ext cx="41274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If you declare a return type,</a:t>
            </a:r>
          </a:p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you must return a value of that type.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714BE-C187-F247-B9C3-4E5DF0E4FF42}"/>
              </a:ext>
            </a:extLst>
          </p:cNvPr>
          <p:cNvSpPr txBox="1"/>
          <p:nvPr/>
        </p:nvSpPr>
        <p:spPr bwMode="auto">
          <a:xfrm>
            <a:off x="4200380" y="5012706"/>
            <a:ext cx="336034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no return values</a:t>
            </a:r>
          </a:p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: no parameters.</a:t>
            </a:r>
          </a:p>
          <a:p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is NOT </a:t>
            </a:r>
            <a:r>
              <a:rPr lang="en-US" sz="18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400891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369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Today’s material is </a:t>
            </a:r>
            <a:r>
              <a:rPr lang="en-US" sz="3600" i="1" dirty="0">
                <a:solidFill>
                  <a:schemeClr val="bg1"/>
                </a:solidFill>
                <a:latin typeface="+mj-lt"/>
              </a:rPr>
              <a:t>difficult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👍 Good job surviving </a:t>
            </a:r>
            <a:r>
              <a:rPr lang="en-US" sz="3600" dirty="0">
                <a:solidFill>
                  <a:schemeClr val="bg1"/>
                </a:solidFill>
                <a:latin typeface="+mj-lt"/>
                <a:sym typeface="Wingdings" pitchFamily="2" charset="2"/>
              </a:rPr>
              <a:t>👍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algn="ctr">
              <a:spcBef>
                <a:spcPts val="240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🙋‍♂️Bring your questions to section!🙋‍♀️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2E89C-3090-9D48-83C1-82E2C3E6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641" y="4674110"/>
            <a:ext cx="2893671" cy="134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6DC9C-90A1-8846-9368-1781D9184A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2944" y="3734430"/>
            <a:ext cx="3402957" cy="2280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E12D96-FB89-134D-B872-1A8AE5179095}"/>
              </a:ext>
            </a:extLst>
          </p:cNvPr>
          <p:cNvSpPr txBox="1"/>
          <p:nvPr/>
        </p:nvSpPr>
        <p:spPr bwMode="auto">
          <a:xfrm>
            <a:off x="3607633" y="6104341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Mad Methods</a:t>
            </a:r>
          </a:p>
        </p:txBody>
      </p:sp>
    </p:spTree>
    <p:extLst>
      <p:ext uri="{BB962C8B-B14F-4D97-AF65-F5344CB8AC3E}">
        <p14:creationId xmlns:p14="http://schemas.microsoft.com/office/powerpoint/2010/main" val="1971216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</a:t>
            </a:r>
          </a:p>
        </p:txBody>
      </p:sp>
      <p:pic>
        <p:nvPicPr>
          <p:cNvPr id="16486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475" y="1262063"/>
            <a:ext cx="63849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1660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F4ED7-A7C7-3346-AD23-A5226F94F85B}"/>
              </a:ext>
            </a:extLst>
          </p:cNvPr>
          <p:cNvSpPr/>
          <p:nvPr/>
        </p:nvSpPr>
        <p:spPr>
          <a:xfrm>
            <a:off x="1680620" y="2818319"/>
            <a:ext cx="62769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lang="en-US" dirty="0">
                <a:latin typeface="Courier New" charset="0"/>
              </a:rPr>
              <a:t>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  <a:p>
            <a:pPr algn="ctr">
              <a:buClr>
                <a:schemeClr val="bg2"/>
              </a:buClr>
            </a:pPr>
            <a:r>
              <a:rPr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 algn="ctr">
              <a:buClr>
                <a:schemeClr val="bg2"/>
              </a:buClr>
            </a:pPr>
            <a:endParaRPr lang="en-US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0E0E1E8-7B9B-FE4F-A1B0-68364DCD82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Boolean Variable</a:t>
            </a: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AD5B4F9-42A2-2D45-9D81-083DB8D0BE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452" y="5424819"/>
            <a:ext cx="1598029" cy="1231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30F90-558A-E64B-97B8-0C9F78AB2777}"/>
              </a:ext>
            </a:extLst>
          </p:cNvPr>
          <p:cNvSpPr txBox="1"/>
          <p:nvPr/>
        </p:nvSpPr>
        <p:spPr bwMode="auto">
          <a:xfrm>
            <a:off x="1377856" y="829804"/>
            <a:ext cx="6388287" cy="313932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add(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1,50);</a:t>
            </a:r>
          </a:p>
          <a:p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updates text of label</a:t>
            </a:r>
            <a:endParaRPr lang="en-US" sz="1800" dirty="0">
              <a:solidFill>
                <a:srgbClr val="7F005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countDisplay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.setLabel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800" dirty="0">
                <a:solidFill>
                  <a:srgbClr val="6A3E3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+= 1;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3F7F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What happens when we insert</a:t>
            </a:r>
            <a:b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the code from cases 1, 2, and 3? */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A59F991-B372-194B-8541-D19E161A2D0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38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Animation loop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4F86E7-79D0-E743-B1CF-4BC5A28B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31C22F-2E46-794B-A8CC-F7513D1F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4" y="5821662"/>
            <a:ext cx="952500" cy="495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F8BD8B-B522-2B49-9FF5-2DB201010EC3}"/>
              </a:ext>
            </a:extLst>
          </p:cNvPr>
          <p:cNvSpPr txBox="1"/>
          <p:nvPr/>
        </p:nvSpPr>
        <p:spPr bwMode="auto">
          <a:xfrm>
            <a:off x="341499" y="4111011"/>
            <a:ext cx="298222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449263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(1)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(count &gt; 10) {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break;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algn="l">
              <a:tabLst>
                <a:tab pos="449263" algn="l"/>
              </a:tabLs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pause(500);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1FD3F-C553-F545-92C2-9F13158AD0AF}"/>
              </a:ext>
            </a:extLst>
          </p:cNvPr>
          <p:cNvSpPr txBox="1"/>
          <p:nvPr/>
        </p:nvSpPr>
        <p:spPr bwMode="auto">
          <a:xfrm>
            <a:off x="3772819" y="4111011"/>
            <a:ext cx="196079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tabLst>
                <a:tab pos="333375" algn="l"/>
              </a:tabLst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(2)	 </a:t>
            </a: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0E3196-907C-3949-9700-8079302104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4200" y="5424819"/>
            <a:ext cx="1598029" cy="12316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EBEA64-897D-0946-BA5C-1EBA6476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308" y="5346725"/>
            <a:ext cx="1270000" cy="127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BC3499-78F7-9F40-BC21-0A14EC6237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4487" y="5424819"/>
            <a:ext cx="1412191" cy="1231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9739382-D84B-864E-B614-FC38898A609A}"/>
              </a:ext>
            </a:extLst>
          </p:cNvPr>
          <p:cNvSpPr txBox="1"/>
          <p:nvPr/>
        </p:nvSpPr>
        <p:spPr bwMode="auto">
          <a:xfrm>
            <a:off x="6266571" y="4132757"/>
            <a:ext cx="21804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(3)  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pause(500);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054EF8-120D-A243-A2CB-87B7BDEF6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499" y="5792985"/>
            <a:ext cx="952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5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433512" y="1453045"/>
            <a:ext cx="6276975" cy="500562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true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>
                <a:solidFill>
                  <a:srgbClr val="7030A0"/>
                </a:solidFill>
                <a:latin typeface="Courier New" charset="0"/>
              </a:rPr>
              <a:t>false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a_and_b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&amp;&amp;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//This is true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a_or_b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a || b;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B050"/>
                </a:solidFill>
                <a:latin typeface="Courier New" charset="0"/>
              </a:rPr>
              <a:t>// This is false</a:t>
            </a: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7030A0"/>
                </a:solidFill>
                <a:latin typeface="Courier New" charset="0"/>
              </a:rPr>
              <a:t>boolean</a:t>
            </a:r>
            <a:r>
              <a:rPr kumimoji="1" lang="en-US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dirty="0" err="1">
                <a:solidFill>
                  <a:srgbClr val="000000"/>
                </a:solidFill>
                <a:latin typeface="Courier New" charset="0"/>
              </a:rPr>
              <a:t>not_a</a:t>
            </a: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 = !a;</a:t>
            </a: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233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Now that’s style!</a:t>
            </a:r>
          </a:p>
        </p:txBody>
      </p:sp>
      <p:pic>
        <p:nvPicPr>
          <p:cNvPr id="2050" name="Picture 2" descr="mage result for guy with sh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2313"/>
            <a:ext cx="9600070" cy="63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0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Our Second Step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84C65-C851-1C44-94B8-D9BA5B92D031}"/>
              </a:ext>
            </a:extLst>
          </p:cNvPr>
          <p:cNvSpPr txBox="1"/>
          <p:nvPr/>
        </p:nvSpPr>
        <p:spPr bwMode="auto">
          <a:xfrm rot="21421445">
            <a:off x="2718118" y="1671503"/>
            <a:ext cx="1127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01D4C10-531D-404B-963E-9AE57F13E660}"/>
              </a:ext>
            </a:extLst>
          </p:cNvPr>
          <p:cNvSpPr/>
          <p:nvPr/>
        </p:nvSpPr>
        <p:spPr>
          <a:xfrm rot="20528956">
            <a:off x="3087206" y="2169125"/>
            <a:ext cx="705852" cy="66956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ACE14108-2436-1C43-A049-8B9425F4C4DF}"/>
              </a:ext>
            </a:extLst>
          </p:cNvPr>
          <p:cNvSpPr/>
          <p:nvPr/>
        </p:nvSpPr>
        <p:spPr>
          <a:xfrm>
            <a:off x="1850585" y="2706912"/>
            <a:ext cx="1828800" cy="1828800"/>
          </a:xfrm>
          <a:prstGeom prst="donut">
            <a:avLst>
              <a:gd name="adj" fmla="val 7306"/>
            </a:avLst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43872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Chalkboard"/>
                <a:cs typeface="Chalkboard"/>
              </a:rPr>
              <a:t>What is a method and how do we talk about it</a:t>
            </a:r>
            <a:r>
              <a:rPr lang="en-US" sz="2400" dirty="0">
                <a:latin typeface="Chalkboard"/>
                <a:cs typeface="Chalkboard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How do we define our own methods?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What is happening when we call a method?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35646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readInt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(“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 dirty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060953" y="2201715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dirty="0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rect.setLocation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(10, 20);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330FB39-0B72-DC46-A795-A3BEFE5AC6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142A-6F79-3143-9CB3-B51EA95CEC8F}"/>
              </a:ext>
            </a:extLst>
          </p:cNvPr>
          <p:cNvSpPr txBox="1"/>
          <p:nvPr/>
        </p:nvSpPr>
        <p:spPr bwMode="auto">
          <a:xfrm>
            <a:off x="381537" y="5883128"/>
            <a:ext cx="8641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Today, we will learn exactly what these methods are doing!</a:t>
            </a: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"/>
            <a:cs typeface=""/>
          </a:defRPr>
        </a:defPPr>
      </a:lstStyle>
    </a:spDef>
    <a:lnDef>
      <a:spPr>
        <a:ln w="28575">
          <a:headEnd type="none" w="med" len="med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>
        <a:spAutoFit/>
      </a:bodyPr>
      <a:lstStyle>
        <a:defPPr algn="l">
          <a:defRPr sz="2100" dirty="0" smtClean="0">
            <a:solidFill>
              <a:schemeClr val="tx1">
                <a:lumMod val="75000"/>
                <a:lumOff val="25000"/>
              </a:schemeClr>
            </a:solidFill>
            <a:latin typeface="+mj-lt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tro" id="{314E89F3-2F13-9849-A31A-69A2528E9C21}" vid="{26255BFA-58F8-4540-8275-FA11D42981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lisalecture</Template>
  <TotalTime>4281</TotalTime>
  <Words>3360</Words>
  <Application>Microsoft Macintosh PowerPoint</Application>
  <PresentationFormat>On-screen Show (4:3)</PresentationFormat>
  <Paragraphs>799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Andale Mono</vt:lpstr>
      <vt:lpstr>Arial</vt:lpstr>
      <vt:lpstr>Calibri</vt:lpstr>
      <vt:lpstr>Calibri Light</vt:lpstr>
      <vt:lpstr>Cambria Math</vt:lpstr>
      <vt:lpstr>Century Gothic</vt:lpstr>
      <vt:lpstr>Chalkboard</vt:lpstr>
      <vt:lpstr>Comic Sans MS</vt:lpstr>
      <vt:lpstr>Courier</vt:lpstr>
      <vt:lpstr>Courier New</vt:lpstr>
      <vt:lpstr>Times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282</cp:revision>
  <cp:lastPrinted>2019-06-26T23:50:40Z</cp:lastPrinted>
  <dcterms:created xsi:type="dcterms:W3CDTF">2016-06-22T10:46:22Z</dcterms:created>
  <dcterms:modified xsi:type="dcterms:W3CDTF">2019-06-27T06:03:23Z</dcterms:modified>
</cp:coreProperties>
</file>